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58" r:id="rId4"/>
    <p:sldId id="268" r:id="rId5"/>
    <p:sldId id="269" r:id="rId6"/>
    <p:sldId id="265" r:id="rId7"/>
    <p:sldId id="266" r:id="rId8"/>
    <p:sldId id="267" r:id="rId9"/>
    <p:sldId id="270" r:id="rId10"/>
    <p:sldId id="271" r:id="rId11"/>
    <p:sldId id="272" r:id="rId12"/>
    <p:sldId id="273" r:id="rId13"/>
    <p:sldId id="274" r:id="rId14"/>
    <p:sldId id="263" r:id="rId15"/>
    <p:sldId id="275" r:id="rId16"/>
    <p:sldId id="276" r:id="rId17"/>
    <p:sldId id="277" r:id="rId18"/>
    <p:sldId id="278" r:id="rId19"/>
    <p:sldId id="279" r:id="rId20"/>
    <p:sldId id="280" r:id="rId21"/>
    <p:sldId id="281" r:id="rId22"/>
    <p:sldId id="282" r:id="rId23"/>
    <p:sldId id="297" r:id="rId24"/>
    <p:sldId id="298" r:id="rId25"/>
    <p:sldId id="299" r:id="rId26"/>
    <p:sldId id="300" r:id="rId27"/>
    <p:sldId id="301" r:id="rId28"/>
    <p:sldId id="302" r:id="rId29"/>
    <p:sldId id="303" r:id="rId30"/>
    <p:sldId id="304" r:id="rId31"/>
    <p:sldId id="289" r:id="rId32"/>
    <p:sldId id="305" r:id="rId33"/>
    <p:sldId id="290" r:id="rId34"/>
    <p:sldId id="306" r:id="rId35"/>
    <p:sldId id="307" r:id="rId36"/>
    <p:sldId id="308" r:id="rId37"/>
    <p:sldId id="309" r:id="rId38"/>
    <p:sldId id="310" r:id="rId39"/>
    <p:sldId id="291" r:id="rId40"/>
    <p:sldId id="311" r:id="rId41"/>
    <p:sldId id="312" r:id="rId42"/>
    <p:sldId id="313" r:id="rId43"/>
    <p:sldId id="314" r:id="rId44"/>
    <p:sldId id="315" r:id="rId45"/>
    <p:sldId id="316" r:id="rId46"/>
    <p:sldId id="317" r:id="rId47"/>
    <p:sldId id="318" r:id="rId48"/>
    <p:sldId id="319" r:id="rId49"/>
    <p:sldId id="293" r:id="rId50"/>
    <p:sldId id="294" r:id="rId51"/>
    <p:sldId id="295" r:id="rId52"/>
    <p:sldId id="296" r:id="rId53"/>
    <p:sldId id="320" r:id="rId54"/>
    <p:sldId id="321" r:id="rId55"/>
    <p:sldId id="323" r:id="rId56"/>
    <p:sldId id="322" r:id="rId57"/>
    <p:sldId id="324" r:id="rId58"/>
    <p:sldId id="325" r:id="rId59"/>
    <p:sldId id="32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07"/>
    <p:restoredTop sz="96165"/>
  </p:normalViewPr>
  <p:slideViewPr>
    <p:cSldViewPr snapToGrid="0" snapToObjects="1">
      <p:cViewPr varScale="1">
        <p:scale>
          <a:sx n="117" d="100"/>
          <a:sy n="117" d="100"/>
        </p:scale>
        <p:origin x="7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abs/1711.08536"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mage-net.org/"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ai.google/research/pubs/pub46553" TargetMode="External"/><Relationship Id="rId5" Type="http://schemas.openxmlformats.org/officeDocument/2006/relationships/hyperlink" Target="https://ai.googleblog.com/2018/09/conceptual-captions-new-dataset-and.html" TargetMode="External"/><Relationship Id="rId4" Type="http://schemas.openxmlformats.org/officeDocument/2006/relationships/hyperlink" Target="https://github.com/openimages/datase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vimeo.com</a:t>
            </a:r>
            <a:r>
              <a:rPr lang="en-US" dirty="0"/>
              <a:t>/513555657</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2895021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Over </a:t>
            </a:r>
            <a:r>
              <a:rPr lang="en-US" sz="1200" b="0" i="0" u="sng" strike="noStrike" kern="1200" dirty="0">
                <a:solidFill>
                  <a:schemeClr val="tx1"/>
                </a:solidFill>
                <a:effectLst/>
                <a:latin typeface="+mn-lt"/>
                <a:ea typeface="+mn-ea"/>
                <a:cs typeface="+mn-cs"/>
                <a:hlinkClick r:id="rId3"/>
              </a:rPr>
              <a:t>2/3 of the images in ImageNet</a:t>
            </a:r>
            <a:r>
              <a:rPr lang="en-US" sz="1200" b="0" i="0" u="none" strike="noStrike" kern="1200" dirty="0">
                <a:solidFill>
                  <a:schemeClr val="tx1"/>
                </a:solidFill>
                <a:effectLst/>
                <a:latin typeface="+mn-lt"/>
                <a:ea typeface="+mn-ea"/>
                <a:cs typeface="+mn-cs"/>
              </a:rPr>
              <a:t>, the most studied image data set in the world, are from the Western world (USA, England, Spain, Italy, Australia).</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https://</a:t>
            </a:r>
            <a:r>
              <a:rPr lang="en-US" sz="1200" b="0" i="0" u="none" strike="noStrike" kern="1200" dirty="0" err="1">
                <a:solidFill>
                  <a:schemeClr val="tx1"/>
                </a:solidFill>
                <a:effectLst/>
                <a:latin typeface="+mn-lt"/>
                <a:ea typeface="+mn-ea"/>
                <a:cs typeface="+mn-cs"/>
              </a:rPr>
              <a:t>arxiv.org</a:t>
            </a:r>
            <a:r>
              <a:rPr lang="en-US" sz="1200" b="0" i="0" u="none" strike="noStrike" kern="1200" dirty="0">
                <a:solidFill>
                  <a:schemeClr val="tx1"/>
                </a:solidFill>
                <a:effectLst/>
                <a:latin typeface="+mn-lt"/>
                <a:ea typeface="+mn-ea"/>
                <a:cs typeface="+mn-cs"/>
              </a:rPr>
              <a:t>/abs/1711.08536</a:t>
            </a:r>
          </a:p>
        </p:txBody>
      </p:sp>
      <p:sp>
        <p:nvSpPr>
          <p:cNvPr id="4" name="Slide Number Placeholder 3"/>
          <p:cNvSpPr>
            <a:spLocks noGrp="1"/>
          </p:cNvSpPr>
          <p:nvPr>
            <p:ph type="sldNum" sz="quarter" idx="5"/>
          </p:nvPr>
        </p:nvSpPr>
        <p:spPr/>
        <p:txBody>
          <a:bodyPr/>
          <a:lstStyle/>
          <a:p>
            <a:fld id="{16725AFE-A141-6245-ADDB-0375406D4018}" type="slidenum">
              <a:rPr lang="en-US" smtClean="0"/>
              <a:t>54</a:t>
            </a:fld>
            <a:endParaRPr lang="en-US"/>
          </a:p>
        </p:txBody>
      </p:sp>
    </p:spTree>
    <p:extLst>
      <p:ext uri="{BB962C8B-B14F-4D97-AF65-F5344CB8AC3E}">
        <p14:creationId xmlns:p14="http://schemas.microsoft.com/office/powerpoint/2010/main" val="193787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u="none" strike="noStrike" kern="1200" dirty="0">
                <a:solidFill>
                  <a:schemeClr val="tx1"/>
                </a:solidFill>
                <a:effectLst/>
                <a:latin typeface="+mn-lt"/>
                <a:ea typeface="+mn-ea"/>
                <a:cs typeface="+mn-cs"/>
              </a:rPr>
              <a:t>The release of large, publicly available image datasets, such as </a:t>
            </a:r>
            <a:r>
              <a:rPr lang="en-US" sz="1200" b="0" i="0" u="none" strike="noStrike" kern="1200" dirty="0">
                <a:solidFill>
                  <a:schemeClr val="tx1"/>
                </a:solidFill>
                <a:effectLst/>
                <a:latin typeface="+mn-lt"/>
                <a:ea typeface="+mn-ea"/>
                <a:cs typeface="+mn-cs"/>
                <a:hlinkClick r:id="rId3"/>
              </a:rPr>
              <a:t>ImageNet</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Open Images</a:t>
            </a:r>
            <a:r>
              <a:rPr lang="en-US"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Conceptual Captions</a:t>
            </a:r>
            <a:r>
              <a:rPr lang="en-US" sz="1200" b="0" i="0" u="none" strike="noStrike" kern="1200" dirty="0">
                <a:solidFill>
                  <a:schemeClr val="tx1"/>
                </a:solidFill>
                <a:effectLst/>
                <a:latin typeface="+mn-lt"/>
                <a:ea typeface="+mn-ea"/>
                <a:cs typeface="+mn-cs"/>
              </a:rPr>
              <a:t>, has been one of the factors driving the tremendous progress in the field of computer vision. While these datasets are a necessary and critical part of developing useful machine learning (ML) models, some open source data sets have been </a:t>
            </a:r>
            <a:r>
              <a:rPr lang="en-US" sz="1200" b="0" i="0" u="none" strike="noStrike" kern="1200" dirty="0">
                <a:solidFill>
                  <a:schemeClr val="tx1"/>
                </a:solidFill>
                <a:effectLst/>
                <a:latin typeface="+mn-lt"/>
                <a:ea typeface="+mn-ea"/>
                <a:cs typeface="+mn-cs"/>
                <a:hlinkClick r:id="rId6"/>
              </a:rPr>
              <a:t>found to be geographically skewed</a:t>
            </a:r>
            <a:r>
              <a:rPr lang="en-US" sz="1200" b="0" i="0" u="none" strike="noStrike" kern="1200" dirty="0">
                <a:solidFill>
                  <a:schemeClr val="tx1"/>
                </a:solidFill>
                <a:effectLst/>
                <a:latin typeface="+mn-lt"/>
                <a:ea typeface="+mn-ea"/>
                <a:cs typeface="+mn-cs"/>
              </a:rPr>
              <a:t> based on how they were collected. Because the shape of a dataset informs what an ML model learns, such skew may cause the research community to inadvertently develop models that may perform less well on images drawn from geographical regions under-represented in those data sets. For example, the images below show one standard open-source image classifier trained on the Open Images dataset that does not properly apply “</a:t>
            </a:r>
            <a:r>
              <a:rPr lang="en-US" sz="1200" b="0" i="1" u="none" strike="noStrike" kern="1200" dirty="0">
                <a:solidFill>
                  <a:schemeClr val="tx1"/>
                </a:solidFill>
                <a:effectLst/>
                <a:latin typeface="+mn-lt"/>
                <a:ea typeface="+mn-ea"/>
                <a:cs typeface="+mn-cs"/>
              </a:rPr>
              <a:t>wedding</a:t>
            </a:r>
            <a:r>
              <a:rPr lang="en-US" sz="1200" b="0" i="0" u="none" strike="noStrike" kern="1200" dirty="0">
                <a:solidFill>
                  <a:schemeClr val="tx1"/>
                </a:solidFill>
                <a:effectLst/>
                <a:latin typeface="+mn-lt"/>
                <a:ea typeface="+mn-ea"/>
                <a:cs typeface="+mn-cs"/>
              </a:rPr>
              <a:t>” related labels to images of wedding traditions from different parts of the world. </a:t>
            </a:r>
          </a:p>
          <a:p>
            <a:endParaRPr lang="en-US" sz="1200" b="0" i="0" u="none" strike="noStrike" kern="1200" dirty="0">
              <a:solidFill>
                <a:schemeClr val="tx1"/>
              </a:solidFill>
              <a:effectLst/>
              <a:latin typeface="+mn-lt"/>
              <a:ea typeface="+mn-ea"/>
              <a:cs typeface="+mn-cs"/>
            </a:endParaRPr>
          </a:p>
          <a:p>
            <a:r>
              <a:rPr lang="en-US" dirty="0"/>
              <a:t>https://</a:t>
            </a:r>
            <a:r>
              <a:rPr lang="en-US" dirty="0" err="1"/>
              <a:t>ai.googleblog.com</a:t>
            </a:r>
            <a:r>
              <a:rPr lang="en-US" dirty="0"/>
              <a:t>/2018/09/introducing-inclusive-images-</a:t>
            </a:r>
            <a:r>
              <a:rPr lang="en-US" dirty="0" err="1"/>
              <a:t>competition.html</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55</a:t>
            </a:fld>
            <a:endParaRPr lang="en-US"/>
          </a:p>
        </p:txBody>
      </p:sp>
    </p:spTree>
    <p:extLst>
      <p:ext uri="{BB962C8B-B14F-4D97-AF65-F5344CB8AC3E}">
        <p14:creationId xmlns:p14="http://schemas.microsoft.com/office/powerpoint/2010/main" val="1860711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R2mC-NUAmMk?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a:xfrm>
            <a:off x="441132" y="1995342"/>
            <a:ext cx="5823034" cy="2867315"/>
          </a:xfrm>
        </p:spPr>
        <p:txBody>
          <a:bodyPr>
            <a:normAutofit/>
          </a:bodyPr>
          <a:lstStyle/>
          <a:p>
            <a:r>
              <a:rPr lang="en-US" sz="4600" dirty="0"/>
              <a:t>How Crowdsourcing Enabled Computer Vision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17A60-CC90-6640-AABE-B84724B7D886}"/>
              </a:ext>
            </a:extLst>
          </p:cNvPr>
          <p:cNvPicPr>
            <a:picLocks noChangeAspect="1"/>
          </p:cNvPicPr>
          <p:nvPr/>
        </p:nvPicPr>
        <p:blipFill>
          <a:blip r:embed="rId2"/>
          <a:stretch>
            <a:fillRect/>
          </a:stretch>
        </p:blipFill>
        <p:spPr>
          <a:xfrm>
            <a:off x="2182372" y="201320"/>
            <a:ext cx="7827255" cy="5430045"/>
          </a:xfrm>
          <a:prstGeom prst="rect">
            <a:avLst/>
          </a:prstGeom>
        </p:spPr>
      </p:pic>
      <p:sp>
        <p:nvSpPr>
          <p:cNvPr id="3" name="Rectangle 2">
            <a:extLst>
              <a:ext uri="{FF2B5EF4-FFF2-40B4-BE49-F238E27FC236}">
                <a16:creationId xmlns:a16="http://schemas.microsoft.com/office/drawing/2014/main" id="{87233915-F0C3-3841-BB7A-883E5FEA042A}"/>
              </a:ext>
            </a:extLst>
          </p:cNvPr>
          <p:cNvSpPr/>
          <p:nvPr/>
        </p:nvSpPr>
        <p:spPr>
          <a:xfrm>
            <a:off x="2400300" y="5709424"/>
            <a:ext cx="7609327" cy="646331"/>
          </a:xfrm>
          <a:prstGeom prst="rect">
            <a:avLst/>
          </a:prstGeom>
        </p:spPr>
        <p:txBody>
          <a:bodyPr wrap="square">
            <a:spAutoFit/>
          </a:bodyPr>
          <a:lstStyle/>
          <a:p>
            <a:pPr algn="r"/>
            <a:r>
              <a:rPr lang="en-US" b="1" dirty="0"/>
              <a:t>Perceptual organization and the representation of natural form</a:t>
            </a:r>
          </a:p>
          <a:p>
            <a:pPr algn="r"/>
            <a:r>
              <a:rPr lang="en-US" dirty="0"/>
              <a:t>Alex Pentland, 1986</a:t>
            </a:r>
          </a:p>
        </p:txBody>
      </p:sp>
    </p:spTree>
    <p:extLst>
      <p:ext uri="{BB962C8B-B14F-4D97-AF65-F5344CB8AC3E}">
        <p14:creationId xmlns:p14="http://schemas.microsoft.com/office/powerpoint/2010/main" val="1715017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CA070-A156-764F-8436-3A6C9EC67DF9}"/>
              </a:ext>
            </a:extLst>
          </p:cNvPr>
          <p:cNvPicPr>
            <a:picLocks noChangeAspect="1"/>
          </p:cNvPicPr>
          <p:nvPr/>
        </p:nvPicPr>
        <p:blipFill>
          <a:blip r:embed="rId2"/>
          <a:stretch>
            <a:fillRect/>
          </a:stretch>
        </p:blipFill>
        <p:spPr>
          <a:xfrm>
            <a:off x="3506756" y="289549"/>
            <a:ext cx="2459146" cy="2612280"/>
          </a:xfrm>
          <a:prstGeom prst="rect">
            <a:avLst/>
          </a:prstGeom>
        </p:spPr>
      </p:pic>
      <p:pic>
        <p:nvPicPr>
          <p:cNvPr id="3" name="Picture 2">
            <a:extLst>
              <a:ext uri="{FF2B5EF4-FFF2-40B4-BE49-F238E27FC236}">
                <a16:creationId xmlns:a16="http://schemas.microsoft.com/office/drawing/2014/main" id="{00660C37-2CDE-1648-90CE-CFC7190991C0}"/>
              </a:ext>
            </a:extLst>
          </p:cNvPr>
          <p:cNvPicPr>
            <a:picLocks noChangeAspect="1"/>
          </p:cNvPicPr>
          <p:nvPr/>
        </p:nvPicPr>
        <p:blipFill>
          <a:blip r:embed="rId3"/>
          <a:stretch>
            <a:fillRect/>
          </a:stretch>
        </p:blipFill>
        <p:spPr>
          <a:xfrm>
            <a:off x="6468039" y="289549"/>
            <a:ext cx="2598385" cy="2607376"/>
          </a:xfrm>
          <a:prstGeom prst="rect">
            <a:avLst/>
          </a:prstGeom>
        </p:spPr>
      </p:pic>
      <p:pic>
        <p:nvPicPr>
          <p:cNvPr id="4" name="Picture 3">
            <a:extLst>
              <a:ext uri="{FF2B5EF4-FFF2-40B4-BE49-F238E27FC236}">
                <a16:creationId xmlns:a16="http://schemas.microsoft.com/office/drawing/2014/main" id="{16F7D27C-C182-A144-AB8B-595B41DEE308}"/>
              </a:ext>
            </a:extLst>
          </p:cNvPr>
          <p:cNvPicPr>
            <a:picLocks noChangeAspect="1"/>
          </p:cNvPicPr>
          <p:nvPr/>
        </p:nvPicPr>
        <p:blipFill>
          <a:blip r:embed="rId4"/>
          <a:stretch>
            <a:fillRect/>
          </a:stretch>
        </p:blipFill>
        <p:spPr>
          <a:xfrm>
            <a:off x="1107975" y="3090393"/>
            <a:ext cx="9976049" cy="2607376"/>
          </a:xfrm>
          <a:prstGeom prst="rect">
            <a:avLst/>
          </a:prstGeom>
        </p:spPr>
      </p:pic>
      <p:sp>
        <p:nvSpPr>
          <p:cNvPr id="5" name="Rectangle 4">
            <a:extLst>
              <a:ext uri="{FF2B5EF4-FFF2-40B4-BE49-F238E27FC236}">
                <a16:creationId xmlns:a16="http://schemas.microsoft.com/office/drawing/2014/main" id="{72B06825-A9B5-2042-A505-39A05BF456ED}"/>
              </a:ext>
            </a:extLst>
          </p:cNvPr>
          <p:cNvSpPr/>
          <p:nvPr/>
        </p:nvSpPr>
        <p:spPr>
          <a:xfrm>
            <a:off x="4623573" y="5697769"/>
            <a:ext cx="6096000" cy="646331"/>
          </a:xfrm>
          <a:prstGeom prst="rect">
            <a:avLst/>
          </a:prstGeom>
        </p:spPr>
        <p:txBody>
          <a:bodyPr>
            <a:spAutoFit/>
          </a:bodyPr>
          <a:lstStyle/>
          <a:p>
            <a:pPr algn="r"/>
            <a:r>
              <a:rPr lang="en-US" b="1" dirty="0"/>
              <a:t>Backpropagation applied to handwritten zip code </a:t>
            </a:r>
            <a:r>
              <a:rPr lang="en-US" dirty="0"/>
              <a:t>recognition,  </a:t>
            </a:r>
            <a:r>
              <a:rPr lang="en-US" dirty="0" err="1"/>
              <a:t>Lecun</a:t>
            </a:r>
            <a:r>
              <a:rPr lang="en-US" dirty="0"/>
              <a:t> et al., 1989</a:t>
            </a:r>
          </a:p>
        </p:txBody>
      </p:sp>
    </p:spTree>
    <p:extLst>
      <p:ext uri="{BB962C8B-B14F-4D97-AF65-F5344CB8AC3E}">
        <p14:creationId xmlns:p14="http://schemas.microsoft.com/office/powerpoint/2010/main" val="3835647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62A0D2-06EC-1140-AC09-1A681FCA0325}"/>
              </a:ext>
            </a:extLst>
          </p:cNvPr>
          <p:cNvPicPr>
            <a:picLocks noChangeAspect="1"/>
          </p:cNvPicPr>
          <p:nvPr/>
        </p:nvPicPr>
        <p:blipFill>
          <a:blip r:embed="rId2"/>
          <a:stretch>
            <a:fillRect/>
          </a:stretch>
        </p:blipFill>
        <p:spPr>
          <a:xfrm>
            <a:off x="2212521" y="260498"/>
            <a:ext cx="7766958" cy="5393169"/>
          </a:xfrm>
          <a:prstGeom prst="rect">
            <a:avLst/>
          </a:prstGeom>
        </p:spPr>
      </p:pic>
      <p:sp>
        <p:nvSpPr>
          <p:cNvPr id="3" name="Rectangle 2">
            <a:extLst>
              <a:ext uri="{FF2B5EF4-FFF2-40B4-BE49-F238E27FC236}">
                <a16:creationId xmlns:a16="http://schemas.microsoft.com/office/drawing/2014/main" id="{4550E1CB-848B-C04A-AC83-CE44C04B4D01}"/>
              </a:ext>
            </a:extLst>
          </p:cNvPr>
          <p:cNvSpPr/>
          <p:nvPr/>
        </p:nvSpPr>
        <p:spPr>
          <a:xfrm>
            <a:off x="1550020" y="5653667"/>
            <a:ext cx="8429459" cy="646331"/>
          </a:xfrm>
          <a:prstGeom prst="rect">
            <a:avLst/>
          </a:prstGeom>
        </p:spPr>
        <p:txBody>
          <a:bodyPr wrap="square">
            <a:spAutoFit/>
          </a:bodyPr>
          <a:lstStyle/>
          <a:p>
            <a:pPr algn="r"/>
            <a:r>
              <a:rPr lang="en-US" b="1" dirty="0"/>
              <a:t>Rapid Object Detection using a Boosted Cascade of Simple Features</a:t>
            </a:r>
            <a:r>
              <a:rPr lang="en-US" dirty="0"/>
              <a:t> </a:t>
            </a:r>
          </a:p>
          <a:p>
            <a:pPr algn="r"/>
            <a:r>
              <a:rPr lang="en-US" dirty="0"/>
              <a:t>Viola and Jones, CVPR 2001</a:t>
            </a:r>
          </a:p>
        </p:txBody>
      </p:sp>
    </p:spTree>
    <p:extLst>
      <p:ext uri="{BB962C8B-B14F-4D97-AF65-F5344CB8AC3E}">
        <p14:creationId xmlns:p14="http://schemas.microsoft.com/office/powerpoint/2010/main" val="278547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DDDAB-E3BF-7841-8D9D-89E33D507A53}"/>
              </a:ext>
            </a:extLst>
          </p:cNvPr>
          <p:cNvPicPr>
            <a:picLocks noChangeAspect="1"/>
          </p:cNvPicPr>
          <p:nvPr/>
        </p:nvPicPr>
        <p:blipFill>
          <a:blip r:embed="rId2"/>
          <a:stretch>
            <a:fillRect/>
          </a:stretch>
        </p:blipFill>
        <p:spPr>
          <a:xfrm>
            <a:off x="2135923" y="335146"/>
            <a:ext cx="7920153" cy="5290178"/>
          </a:xfrm>
          <a:prstGeom prst="rect">
            <a:avLst/>
          </a:prstGeom>
        </p:spPr>
      </p:pic>
      <p:sp>
        <p:nvSpPr>
          <p:cNvPr id="3" name="Rectangle 2">
            <a:extLst>
              <a:ext uri="{FF2B5EF4-FFF2-40B4-BE49-F238E27FC236}">
                <a16:creationId xmlns:a16="http://schemas.microsoft.com/office/drawing/2014/main" id="{94434F29-FFF4-7A40-A5C6-A11CB9DAD930}"/>
              </a:ext>
            </a:extLst>
          </p:cNvPr>
          <p:cNvSpPr/>
          <p:nvPr/>
        </p:nvSpPr>
        <p:spPr>
          <a:xfrm>
            <a:off x="3439391" y="5704069"/>
            <a:ext cx="6616685" cy="646331"/>
          </a:xfrm>
          <a:prstGeom prst="rect">
            <a:avLst/>
          </a:prstGeom>
        </p:spPr>
        <p:txBody>
          <a:bodyPr wrap="square">
            <a:spAutoFit/>
          </a:bodyPr>
          <a:lstStyle/>
          <a:p>
            <a:pPr algn="r"/>
            <a:r>
              <a:rPr lang="en-US" b="1" dirty="0"/>
              <a:t>Histograms of oriented gradients for human detection</a:t>
            </a:r>
          </a:p>
          <a:p>
            <a:pPr algn="r"/>
            <a:r>
              <a:rPr lang="en-US" dirty="0" err="1"/>
              <a:t>Dalal</a:t>
            </a:r>
            <a:r>
              <a:rPr lang="en-US" dirty="0"/>
              <a:t> and </a:t>
            </a:r>
            <a:r>
              <a:rPr lang="en-US" dirty="0" err="1"/>
              <a:t>Triggs</a:t>
            </a:r>
            <a:r>
              <a:rPr lang="en-US" dirty="0"/>
              <a:t>, CVPR 2005.</a:t>
            </a:r>
          </a:p>
        </p:txBody>
      </p:sp>
    </p:spTree>
    <p:extLst>
      <p:ext uri="{BB962C8B-B14F-4D97-AF65-F5344CB8AC3E}">
        <p14:creationId xmlns:p14="http://schemas.microsoft.com/office/powerpoint/2010/main" val="171312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Datasets and Computer Vision</a:t>
            </a:r>
          </a:p>
        </p:txBody>
      </p:sp>
      <p:pic>
        <p:nvPicPr>
          <p:cNvPr id="4" name="Picture 3">
            <a:extLst>
              <a:ext uri="{FF2B5EF4-FFF2-40B4-BE49-F238E27FC236}">
                <a16:creationId xmlns:a16="http://schemas.microsoft.com/office/drawing/2014/main" id="{108F20E0-59BA-5A42-BF11-B9420256085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71814" y="1226634"/>
            <a:ext cx="8248372" cy="5140712"/>
          </a:xfrm>
          <a:prstGeom prst="rect">
            <a:avLst/>
          </a:prstGeom>
        </p:spPr>
      </p:pic>
    </p:spTree>
    <p:extLst>
      <p:ext uri="{BB962C8B-B14F-4D97-AF65-F5344CB8AC3E}">
        <p14:creationId xmlns:p14="http://schemas.microsoft.com/office/powerpoint/2010/main" val="3566884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316C4-2650-CA47-9492-0B9DBFA76512}"/>
              </a:ext>
            </a:extLst>
          </p:cNvPr>
          <p:cNvPicPr>
            <a:picLocks noChangeAspect="1"/>
          </p:cNvPicPr>
          <p:nvPr/>
        </p:nvPicPr>
        <p:blipFill>
          <a:blip r:embed="rId2"/>
          <a:stretch>
            <a:fillRect/>
          </a:stretch>
        </p:blipFill>
        <p:spPr>
          <a:xfrm>
            <a:off x="1806497" y="354005"/>
            <a:ext cx="8579005" cy="4498355"/>
          </a:xfrm>
          <a:prstGeom prst="rect">
            <a:avLst/>
          </a:prstGeom>
        </p:spPr>
      </p:pic>
      <p:sp>
        <p:nvSpPr>
          <p:cNvPr id="4" name="Rectangle 3">
            <a:extLst>
              <a:ext uri="{FF2B5EF4-FFF2-40B4-BE49-F238E27FC236}">
                <a16:creationId xmlns:a16="http://schemas.microsoft.com/office/drawing/2014/main" id="{0F183D4B-2AAA-CF4E-A879-45252DBB6A6E}"/>
              </a:ext>
            </a:extLst>
          </p:cNvPr>
          <p:cNvSpPr/>
          <p:nvPr/>
        </p:nvSpPr>
        <p:spPr>
          <a:xfrm>
            <a:off x="2346865" y="5008009"/>
            <a:ext cx="7498268" cy="1200329"/>
          </a:xfrm>
          <a:prstGeom prst="rect">
            <a:avLst/>
          </a:prstGeom>
        </p:spPr>
        <p:txBody>
          <a:bodyPr wrap="square">
            <a:spAutoFit/>
          </a:bodyPr>
          <a:lstStyle/>
          <a:p>
            <a:r>
              <a:rPr lang="en-US" sz="2400" dirty="0"/>
              <a:t>In 2006 Fei-Fei Li was a new CS professor at UIUC. Everyone was trying to develop better algorithms that would make better decisions, regardless of the data.</a:t>
            </a:r>
          </a:p>
        </p:txBody>
      </p:sp>
    </p:spTree>
    <p:extLst>
      <p:ext uri="{BB962C8B-B14F-4D97-AF65-F5344CB8AC3E}">
        <p14:creationId xmlns:p14="http://schemas.microsoft.com/office/powerpoint/2010/main" val="695300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316C4-2650-CA47-9492-0B9DBFA76512}"/>
              </a:ext>
            </a:extLst>
          </p:cNvPr>
          <p:cNvPicPr>
            <a:picLocks noChangeAspect="1"/>
          </p:cNvPicPr>
          <p:nvPr/>
        </p:nvPicPr>
        <p:blipFill>
          <a:blip r:embed="rId2"/>
          <a:stretch>
            <a:fillRect/>
          </a:stretch>
        </p:blipFill>
        <p:spPr>
          <a:xfrm>
            <a:off x="1806497" y="354005"/>
            <a:ext cx="8579005" cy="4498355"/>
          </a:xfrm>
          <a:prstGeom prst="rect">
            <a:avLst/>
          </a:prstGeom>
        </p:spPr>
      </p:pic>
      <p:sp>
        <p:nvSpPr>
          <p:cNvPr id="4" name="Rectangle 3">
            <a:extLst>
              <a:ext uri="{FF2B5EF4-FFF2-40B4-BE49-F238E27FC236}">
                <a16:creationId xmlns:a16="http://schemas.microsoft.com/office/drawing/2014/main" id="{0F183D4B-2AAA-CF4E-A879-45252DBB6A6E}"/>
              </a:ext>
            </a:extLst>
          </p:cNvPr>
          <p:cNvSpPr/>
          <p:nvPr/>
        </p:nvSpPr>
        <p:spPr>
          <a:xfrm>
            <a:off x="2268806" y="4974555"/>
            <a:ext cx="7654385" cy="1323439"/>
          </a:xfrm>
          <a:prstGeom prst="rect">
            <a:avLst/>
          </a:prstGeom>
        </p:spPr>
        <p:txBody>
          <a:bodyPr wrap="square">
            <a:spAutoFit/>
          </a:bodyPr>
          <a:lstStyle/>
          <a:p>
            <a:r>
              <a:rPr lang="en-US" sz="2000" dirty="0"/>
              <a:t>But she realized a limitation to this approach—the best algorithm wouldn’t work well if the data it learned from didn’t reflect the real world.</a:t>
            </a:r>
          </a:p>
          <a:p>
            <a:r>
              <a:rPr lang="en-US" sz="2000" dirty="0"/>
              <a:t>Her solution: build a better dataset.</a:t>
            </a:r>
          </a:p>
        </p:txBody>
      </p:sp>
    </p:spTree>
    <p:extLst>
      <p:ext uri="{BB962C8B-B14F-4D97-AF65-F5344CB8AC3E}">
        <p14:creationId xmlns:p14="http://schemas.microsoft.com/office/powerpoint/2010/main" val="210076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316C4-2650-CA47-9492-0B9DBFA76512}"/>
              </a:ext>
            </a:extLst>
          </p:cNvPr>
          <p:cNvPicPr>
            <a:picLocks noChangeAspect="1"/>
          </p:cNvPicPr>
          <p:nvPr/>
        </p:nvPicPr>
        <p:blipFill>
          <a:blip r:embed="rId2"/>
          <a:stretch>
            <a:fillRect/>
          </a:stretch>
        </p:blipFill>
        <p:spPr>
          <a:xfrm>
            <a:off x="1806497" y="354005"/>
            <a:ext cx="8579005" cy="4498355"/>
          </a:xfrm>
          <a:prstGeom prst="rect">
            <a:avLst/>
          </a:prstGeom>
        </p:spPr>
      </p:pic>
      <p:sp>
        <p:nvSpPr>
          <p:cNvPr id="4" name="Rectangle 3">
            <a:extLst>
              <a:ext uri="{FF2B5EF4-FFF2-40B4-BE49-F238E27FC236}">
                <a16:creationId xmlns:a16="http://schemas.microsoft.com/office/drawing/2014/main" id="{0F183D4B-2AAA-CF4E-A879-45252DBB6A6E}"/>
              </a:ext>
            </a:extLst>
          </p:cNvPr>
          <p:cNvSpPr/>
          <p:nvPr/>
        </p:nvSpPr>
        <p:spPr>
          <a:xfrm>
            <a:off x="2480680" y="5030311"/>
            <a:ext cx="7230638" cy="1015663"/>
          </a:xfrm>
          <a:prstGeom prst="rect">
            <a:avLst/>
          </a:prstGeom>
        </p:spPr>
        <p:txBody>
          <a:bodyPr wrap="square">
            <a:spAutoFit/>
          </a:bodyPr>
          <a:lstStyle/>
          <a:p>
            <a:r>
              <a:rPr lang="en-US" sz="2000" dirty="0"/>
              <a:t>“We decided we wanted to do something that was completely historically unprecedented.  We’re going to map out the entire world of objects.”  The resulting dataset was called ImageNet</a:t>
            </a:r>
          </a:p>
        </p:txBody>
      </p:sp>
    </p:spTree>
    <p:extLst>
      <p:ext uri="{BB962C8B-B14F-4D97-AF65-F5344CB8AC3E}">
        <p14:creationId xmlns:p14="http://schemas.microsoft.com/office/powerpoint/2010/main" val="1436239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73911D-A10C-6540-80D1-43EDE745F3C1}"/>
              </a:ext>
            </a:extLst>
          </p:cNvPr>
          <p:cNvPicPr>
            <a:picLocks noChangeAspect="1"/>
          </p:cNvPicPr>
          <p:nvPr/>
        </p:nvPicPr>
        <p:blipFill>
          <a:blip r:embed="rId2"/>
          <a:stretch>
            <a:fillRect/>
          </a:stretch>
        </p:blipFill>
        <p:spPr>
          <a:xfrm>
            <a:off x="2669591" y="1327203"/>
            <a:ext cx="6852817" cy="4980828"/>
          </a:xfrm>
          <a:prstGeom prst="rect">
            <a:avLst/>
          </a:prstGeom>
        </p:spPr>
      </p:pic>
      <p:pic>
        <p:nvPicPr>
          <p:cNvPr id="7" name="Picture 6">
            <a:extLst>
              <a:ext uri="{FF2B5EF4-FFF2-40B4-BE49-F238E27FC236}">
                <a16:creationId xmlns:a16="http://schemas.microsoft.com/office/drawing/2014/main" id="{5415CEFD-2E22-4E42-AFC3-2DF671454436}"/>
              </a:ext>
            </a:extLst>
          </p:cNvPr>
          <p:cNvPicPr>
            <a:picLocks noChangeAspect="1"/>
          </p:cNvPicPr>
          <p:nvPr/>
        </p:nvPicPr>
        <p:blipFill>
          <a:blip r:embed="rId3"/>
          <a:stretch>
            <a:fillRect/>
          </a:stretch>
        </p:blipFill>
        <p:spPr>
          <a:xfrm>
            <a:off x="1672682" y="0"/>
            <a:ext cx="4717121" cy="1467889"/>
          </a:xfrm>
          <a:prstGeom prst="rect">
            <a:avLst/>
          </a:prstGeom>
        </p:spPr>
      </p:pic>
      <p:sp>
        <p:nvSpPr>
          <p:cNvPr id="8" name="Title 1">
            <a:extLst>
              <a:ext uri="{FF2B5EF4-FFF2-40B4-BE49-F238E27FC236}">
                <a16:creationId xmlns:a16="http://schemas.microsoft.com/office/drawing/2014/main" id="{4F4CDFEB-CBF5-8C4D-9B38-AC1010AB33D6}"/>
              </a:ext>
            </a:extLst>
          </p:cNvPr>
          <p:cNvSpPr>
            <a:spLocks noGrp="1"/>
          </p:cNvSpPr>
          <p:nvPr>
            <p:ph type="title"/>
          </p:nvPr>
        </p:nvSpPr>
        <p:spPr>
          <a:xfrm>
            <a:off x="399674" y="365125"/>
            <a:ext cx="10515600" cy="772052"/>
          </a:xfrm>
        </p:spPr>
        <p:txBody>
          <a:bodyPr/>
          <a:lstStyle/>
          <a:p>
            <a:r>
              <a:rPr lang="en-US" dirty="0"/>
              <a:t>What is</a:t>
            </a:r>
          </a:p>
        </p:txBody>
      </p:sp>
    </p:spTree>
    <p:extLst>
      <p:ext uri="{BB962C8B-B14F-4D97-AF65-F5344CB8AC3E}">
        <p14:creationId xmlns:p14="http://schemas.microsoft.com/office/powerpoint/2010/main" val="2876381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78B6A8-3038-1E47-894C-3BC858103C1B}"/>
              </a:ext>
            </a:extLst>
          </p:cNvPr>
          <p:cNvSpPr/>
          <p:nvPr/>
        </p:nvSpPr>
        <p:spPr>
          <a:xfrm>
            <a:off x="1323572" y="899253"/>
            <a:ext cx="5211042" cy="4832092"/>
          </a:xfrm>
          <a:prstGeom prst="rect">
            <a:avLst/>
          </a:prstGeom>
        </p:spPr>
        <p:txBody>
          <a:bodyPr wrap="square">
            <a:spAutoFit/>
          </a:bodyPr>
          <a:lstStyle/>
          <a:p>
            <a:r>
              <a:rPr lang="en-US" sz="2800" dirty="0"/>
              <a:t>In the late 1980s, Princeton psychologist George Miller started a project called WordNet, with the aim of building a hierarchal structure for the English language. For example, dog is-a canine is-a mammal. It helped to organize language into a machine-readable logic, indexed more than 155,000 words.</a:t>
            </a:r>
          </a:p>
        </p:txBody>
      </p:sp>
      <p:pic>
        <p:nvPicPr>
          <p:cNvPr id="3" name="Picture 2">
            <a:extLst>
              <a:ext uri="{FF2B5EF4-FFF2-40B4-BE49-F238E27FC236}">
                <a16:creationId xmlns:a16="http://schemas.microsoft.com/office/drawing/2014/main" id="{A346FC04-CF19-384A-A5DA-07F71192CA30}"/>
              </a:ext>
            </a:extLst>
          </p:cNvPr>
          <p:cNvPicPr>
            <a:picLocks noChangeAspect="1"/>
          </p:cNvPicPr>
          <p:nvPr/>
        </p:nvPicPr>
        <p:blipFill>
          <a:blip r:embed="rId2"/>
          <a:stretch>
            <a:fillRect/>
          </a:stretch>
        </p:blipFill>
        <p:spPr>
          <a:xfrm>
            <a:off x="7110761" y="733792"/>
            <a:ext cx="3668457" cy="5163014"/>
          </a:xfrm>
          <a:prstGeom prst="rect">
            <a:avLst/>
          </a:prstGeom>
        </p:spPr>
      </p:pic>
    </p:spTree>
    <p:extLst>
      <p:ext uri="{BB962C8B-B14F-4D97-AF65-F5344CB8AC3E}">
        <p14:creationId xmlns:p14="http://schemas.microsoft.com/office/powerpoint/2010/main" val="2719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49C781-CC6E-5D47-8199-03C5995D6714}"/>
              </a:ext>
            </a:extLst>
          </p:cNvPr>
          <p:cNvPicPr>
            <a:picLocks noChangeAspect="1"/>
          </p:cNvPicPr>
          <p:nvPr/>
        </p:nvPicPr>
        <p:blipFill>
          <a:blip r:embed="rId2"/>
          <a:stretch>
            <a:fillRect/>
          </a:stretch>
        </p:blipFill>
        <p:spPr>
          <a:xfrm>
            <a:off x="1263887" y="3155794"/>
            <a:ext cx="2973575" cy="3073910"/>
          </a:xfrm>
          <a:prstGeom prst="rect">
            <a:avLst/>
          </a:prstGeom>
        </p:spPr>
      </p:pic>
      <p:pic>
        <p:nvPicPr>
          <p:cNvPr id="6" name="Picture 5">
            <a:extLst>
              <a:ext uri="{FF2B5EF4-FFF2-40B4-BE49-F238E27FC236}">
                <a16:creationId xmlns:a16="http://schemas.microsoft.com/office/drawing/2014/main" id="{DB1FA73D-C534-1240-B4C1-D877069CD373}"/>
              </a:ext>
            </a:extLst>
          </p:cNvPr>
          <p:cNvPicPr>
            <a:picLocks noChangeAspect="1"/>
          </p:cNvPicPr>
          <p:nvPr/>
        </p:nvPicPr>
        <p:blipFill>
          <a:blip r:embed="rId3"/>
          <a:stretch>
            <a:fillRect/>
          </a:stretch>
        </p:blipFill>
        <p:spPr>
          <a:xfrm>
            <a:off x="6121946" y="796960"/>
            <a:ext cx="5442698" cy="4970997"/>
          </a:xfrm>
          <a:prstGeom prst="rect">
            <a:avLst/>
          </a:prstGeom>
        </p:spPr>
      </p:pic>
      <p:sp>
        <p:nvSpPr>
          <p:cNvPr id="7" name="Rectangle 6">
            <a:extLst>
              <a:ext uri="{FF2B5EF4-FFF2-40B4-BE49-F238E27FC236}">
                <a16:creationId xmlns:a16="http://schemas.microsoft.com/office/drawing/2014/main" id="{113C6419-96B0-D64D-AEAB-FCEBA2751BDA}"/>
              </a:ext>
            </a:extLst>
          </p:cNvPr>
          <p:cNvSpPr/>
          <p:nvPr/>
        </p:nvSpPr>
        <p:spPr>
          <a:xfrm>
            <a:off x="1834217" y="826166"/>
            <a:ext cx="4226460" cy="1569660"/>
          </a:xfrm>
          <a:prstGeom prst="rect">
            <a:avLst/>
          </a:prstGeom>
        </p:spPr>
        <p:txBody>
          <a:bodyPr wrap="square">
            <a:spAutoFit/>
          </a:bodyPr>
          <a:lstStyle/>
          <a:p>
            <a:r>
              <a:rPr lang="en-US" sz="2400" dirty="0"/>
              <a:t>“Connect a television camera to a computer and </a:t>
            </a:r>
            <a:r>
              <a:rPr lang="en-US" sz="2400" b="1" dirty="0"/>
              <a:t>get the machine to describe what it sees</a:t>
            </a:r>
            <a:r>
              <a:rPr lang="en-US" sz="2400" dirty="0"/>
              <a:t>.”</a:t>
            </a:r>
          </a:p>
        </p:txBody>
      </p:sp>
      <p:sp>
        <p:nvSpPr>
          <p:cNvPr id="8" name="Oval Callout 7">
            <a:extLst>
              <a:ext uri="{FF2B5EF4-FFF2-40B4-BE49-F238E27FC236}">
                <a16:creationId xmlns:a16="http://schemas.microsoft.com/office/drawing/2014/main" id="{390C3C33-62D5-6F43-AC11-5B83DE6036DC}"/>
              </a:ext>
            </a:extLst>
          </p:cNvPr>
          <p:cNvSpPr/>
          <p:nvPr/>
        </p:nvSpPr>
        <p:spPr>
          <a:xfrm>
            <a:off x="1531434" y="263684"/>
            <a:ext cx="4590512" cy="2660115"/>
          </a:xfrm>
          <a:prstGeom prst="wedgeEllipseCallou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78755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E61CD6-7D42-F64B-A6D9-85153F0176DC}"/>
              </a:ext>
            </a:extLst>
          </p:cNvPr>
          <p:cNvPicPr>
            <a:picLocks noChangeAspect="1"/>
          </p:cNvPicPr>
          <p:nvPr/>
        </p:nvPicPr>
        <p:blipFill>
          <a:blip r:embed="rId2"/>
          <a:stretch>
            <a:fillRect/>
          </a:stretch>
        </p:blipFill>
        <p:spPr>
          <a:xfrm>
            <a:off x="1148575" y="242159"/>
            <a:ext cx="5323222" cy="5894455"/>
          </a:xfrm>
          <a:prstGeom prst="rect">
            <a:avLst/>
          </a:prstGeom>
        </p:spPr>
      </p:pic>
      <p:pic>
        <p:nvPicPr>
          <p:cNvPr id="3" name="Picture 2">
            <a:extLst>
              <a:ext uri="{FF2B5EF4-FFF2-40B4-BE49-F238E27FC236}">
                <a16:creationId xmlns:a16="http://schemas.microsoft.com/office/drawing/2014/main" id="{6F8B235C-0080-8345-8AF5-DB8B56C3CD15}"/>
              </a:ext>
            </a:extLst>
          </p:cNvPr>
          <p:cNvPicPr>
            <a:picLocks noChangeAspect="1"/>
          </p:cNvPicPr>
          <p:nvPr/>
        </p:nvPicPr>
        <p:blipFill>
          <a:blip r:embed="rId3"/>
          <a:stretch>
            <a:fillRect/>
          </a:stretch>
        </p:blipFill>
        <p:spPr>
          <a:xfrm>
            <a:off x="7044711" y="320218"/>
            <a:ext cx="3711591" cy="5451648"/>
          </a:xfrm>
          <a:prstGeom prst="rect">
            <a:avLst/>
          </a:prstGeom>
        </p:spPr>
      </p:pic>
      <p:sp>
        <p:nvSpPr>
          <p:cNvPr id="4" name="Rectangle 3">
            <a:extLst>
              <a:ext uri="{FF2B5EF4-FFF2-40B4-BE49-F238E27FC236}">
                <a16:creationId xmlns:a16="http://schemas.microsoft.com/office/drawing/2014/main" id="{60195F0F-F831-5D48-8256-17560AA3D05F}"/>
              </a:ext>
            </a:extLst>
          </p:cNvPr>
          <p:cNvSpPr/>
          <p:nvPr/>
        </p:nvSpPr>
        <p:spPr>
          <a:xfrm>
            <a:off x="7473289" y="5771866"/>
            <a:ext cx="2854436" cy="461665"/>
          </a:xfrm>
          <a:prstGeom prst="rect">
            <a:avLst/>
          </a:prstGeom>
        </p:spPr>
        <p:txBody>
          <a:bodyPr wrap="none">
            <a:spAutoFit/>
          </a:bodyPr>
          <a:lstStyle/>
          <a:p>
            <a:r>
              <a:rPr lang="en-US" sz="2400" dirty="0"/>
              <a:t>Christiane </a:t>
            </a:r>
            <a:r>
              <a:rPr lang="en-US" sz="2400" dirty="0" err="1"/>
              <a:t>Fellbaum</a:t>
            </a:r>
            <a:endParaRPr lang="en-US" sz="2400" dirty="0"/>
          </a:p>
        </p:txBody>
      </p:sp>
    </p:spTree>
    <p:extLst>
      <p:ext uri="{BB962C8B-B14F-4D97-AF65-F5344CB8AC3E}">
        <p14:creationId xmlns:p14="http://schemas.microsoft.com/office/powerpoint/2010/main" val="2588078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6E5681-1AC3-E049-8F00-3F1D443C54A0}"/>
              </a:ext>
            </a:extLst>
          </p:cNvPr>
          <p:cNvPicPr>
            <a:picLocks noChangeAspect="1"/>
          </p:cNvPicPr>
          <p:nvPr/>
        </p:nvPicPr>
        <p:blipFill>
          <a:blip r:embed="rId2"/>
          <a:stretch>
            <a:fillRect/>
          </a:stretch>
        </p:blipFill>
        <p:spPr>
          <a:xfrm>
            <a:off x="1379964" y="-108608"/>
            <a:ext cx="6158261" cy="1913246"/>
          </a:xfrm>
          <a:prstGeom prst="rect">
            <a:avLst/>
          </a:prstGeom>
        </p:spPr>
      </p:pic>
      <p:sp>
        <p:nvSpPr>
          <p:cNvPr id="3" name="Rectangle 2">
            <a:extLst>
              <a:ext uri="{FF2B5EF4-FFF2-40B4-BE49-F238E27FC236}">
                <a16:creationId xmlns:a16="http://schemas.microsoft.com/office/drawing/2014/main" id="{657CD097-15BC-E044-9012-47C48734FD9D}"/>
              </a:ext>
            </a:extLst>
          </p:cNvPr>
          <p:cNvSpPr/>
          <p:nvPr/>
        </p:nvSpPr>
        <p:spPr>
          <a:xfrm>
            <a:off x="7036835" y="317940"/>
            <a:ext cx="3775201" cy="1107996"/>
          </a:xfrm>
          <a:prstGeom prst="rect">
            <a:avLst/>
          </a:prstGeom>
        </p:spPr>
        <p:txBody>
          <a:bodyPr wrap="none">
            <a:spAutoFit/>
          </a:bodyPr>
          <a:lstStyle/>
          <a:p>
            <a:r>
              <a:rPr lang="en-US" sz="6600" dirty="0"/>
              <a:t>ontology </a:t>
            </a:r>
          </a:p>
        </p:txBody>
      </p:sp>
      <p:pic>
        <p:nvPicPr>
          <p:cNvPr id="4" name="Picture 3">
            <a:extLst>
              <a:ext uri="{FF2B5EF4-FFF2-40B4-BE49-F238E27FC236}">
                <a16:creationId xmlns:a16="http://schemas.microsoft.com/office/drawing/2014/main" id="{76481FC8-A63A-7F4C-9838-888DB90911E8}"/>
              </a:ext>
            </a:extLst>
          </p:cNvPr>
          <p:cNvPicPr>
            <a:picLocks noChangeAspect="1"/>
          </p:cNvPicPr>
          <p:nvPr/>
        </p:nvPicPr>
        <p:blipFill>
          <a:blip r:embed="rId3"/>
          <a:stretch>
            <a:fillRect/>
          </a:stretch>
        </p:blipFill>
        <p:spPr>
          <a:xfrm>
            <a:off x="758284" y="1496025"/>
            <a:ext cx="10972799" cy="1664536"/>
          </a:xfrm>
          <a:prstGeom prst="rect">
            <a:avLst/>
          </a:prstGeom>
        </p:spPr>
      </p:pic>
      <p:pic>
        <p:nvPicPr>
          <p:cNvPr id="5" name="Picture 4">
            <a:extLst>
              <a:ext uri="{FF2B5EF4-FFF2-40B4-BE49-F238E27FC236}">
                <a16:creationId xmlns:a16="http://schemas.microsoft.com/office/drawing/2014/main" id="{BE824919-9569-E64F-8DD0-CDD390B76F2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95001" y="3300740"/>
            <a:ext cx="8201998" cy="3033655"/>
          </a:xfrm>
          <a:prstGeom prst="rect">
            <a:avLst/>
          </a:prstGeom>
        </p:spPr>
      </p:pic>
    </p:spTree>
    <p:extLst>
      <p:ext uri="{BB962C8B-B14F-4D97-AF65-F5344CB8AC3E}">
        <p14:creationId xmlns:p14="http://schemas.microsoft.com/office/powerpoint/2010/main" val="531138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015E22-E251-0046-8F4F-30E022F3DBD5}"/>
              </a:ext>
            </a:extLst>
          </p:cNvPr>
          <p:cNvPicPr>
            <a:picLocks noChangeAspect="1"/>
          </p:cNvPicPr>
          <p:nvPr/>
        </p:nvPicPr>
        <p:blipFill>
          <a:blip r:embed="rId2"/>
          <a:stretch>
            <a:fillRect/>
          </a:stretch>
        </p:blipFill>
        <p:spPr>
          <a:xfrm>
            <a:off x="5486399" y="547983"/>
            <a:ext cx="5467815" cy="838721"/>
          </a:xfrm>
          <a:prstGeom prst="rect">
            <a:avLst/>
          </a:prstGeom>
        </p:spPr>
      </p:pic>
      <p:sp>
        <p:nvSpPr>
          <p:cNvPr id="3" name="Rectangle 2">
            <a:extLst>
              <a:ext uri="{FF2B5EF4-FFF2-40B4-BE49-F238E27FC236}">
                <a16:creationId xmlns:a16="http://schemas.microsoft.com/office/drawing/2014/main" id="{789A6351-1C70-4840-A3D5-F16138FDAADC}"/>
              </a:ext>
            </a:extLst>
          </p:cNvPr>
          <p:cNvSpPr/>
          <p:nvPr/>
        </p:nvSpPr>
        <p:spPr>
          <a:xfrm>
            <a:off x="1396818" y="547983"/>
            <a:ext cx="4089581" cy="923330"/>
          </a:xfrm>
          <a:prstGeom prst="rect">
            <a:avLst/>
          </a:prstGeom>
        </p:spPr>
        <p:txBody>
          <a:bodyPr wrap="none">
            <a:spAutoFit/>
          </a:bodyPr>
          <a:lstStyle/>
          <a:p>
            <a:r>
              <a:rPr lang="en-US" sz="5400" dirty="0"/>
              <a:t>Constructing</a:t>
            </a:r>
          </a:p>
        </p:txBody>
      </p:sp>
      <p:pic>
        <p:nvPicPr>
          <p:cNvPr id="4" name="Picture 3">
            <a:extLst>
              <a:ext uri="{FF2B5EF4-FFF2-40B4-BE49-F238E27FC236}">
                <a16:creationId xmlns:a16="http://schemas.microsoft.com/office/drawing/2014/main" id="{4435DCFD-DFED-B64A-AE26-4270162EA779}"/>
              </a:ext>
            </a:extLst>
          </p:cNvPr>
          <p:cNvPicPr>
            <a:picLocks noChangeAspect="1"/>
          </p:cNvPicPr>
          <p:nvPr/>
        </p:nvPicPr>
        <p:blipFill>
          <a:blip r:embed="rId3"/>
          <a:stretch>
            <a:fillRect/>
          </a:stretch>
        </p:blipFill>
        <p:spPr>
          <a:xfrm>
            <a:off x="508000" y="2482850"/>
            <a:ext cx="11176000" cy="1892300"/>
          </a:xfrm>
          <a:prstGeom prst="rect">
            <a:avLst/>
          </a:prstGeom>
        </p:spPr>
      </p:pic>
    </p:spTree>
    <p:extLst>
      <p:ext uri="{BB962C8B-B14F-4D97-AF65-F5344CB8AC3E}">
        <p14:creationId xmlns:p14="http://schemas.microsoft.com/office/powerpoint/2010/main" val="738900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Step 1: Collect Candidate Images from the Internet</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Query expansion</a:t>
            </a:r>
          </a:p>
          <a:p>
            <a:pPr marL="1028700" lvl="1" indent="-342900"/>
            <a:r>
              <a:rPr lang="en-US" sz="2400" dirty="0"/>
              <a:t>Synonyms: </a:t>
            </a:r>
            <a:r>
              <a:rPr lang="en-US" sz="2400" dirty="0">
                <a:solidFill>
                  <a:schemeClr val="bg1">
                    <a:lumMod val="50000"/>
                  </a:schemeClr>
                </a:solidFill>
              </a:rPr>
              <a:t>German shepherd, German police dog, German shepherd dog, Alsatian</a:t>
            </a:r>
          </a:p>
          <a:p>
            <a:pPr marL="1028700" lvl="1" indent="-342900"/>
            <a:r>
              <a:rPr lang="en-US" sz="2400" dirty="0"/>
              <a:t>Appending words from ancestors</a:t>
            </a:r>
            <a:r>
              <a:rPr lang="en-US" sz="2400" dirty="0">
                <a:solidFill>
                  <a:schemeClr val="bg1">
                    <a:lumMod val="50000"/>
                  </a:schemeClr>
                </a:solidFill>
              </a:rPr>
              <a:t>: sheepdog, dog</a:t>
            </a:r>
          </a:p>
          <a:p>
            <a:pPr marL="342900" indent="-342900"/>
            <a:endParaRPr lang="en-US" sz="2400" dirty="0">
              <a:solidFill>
                <a:schemeClr val="bg1">
                  <a:lumMod val="50000"/>
                </a:schemeClr>
              </a:solidFill>
            </a:endParaRPr>
          </a:p>
          <a:p>
            <a:pPr marL="457200" indent="-457200">
              <a:buFont typeface="Arial" panose="020B0604020202020204" pitchFamily="34" charset="0"/>
              <a:buChar char="•"/>
            </a:pPr>
            <a:r>
              <a:rPr lang="en-US" sz="2400" dirty="0"/>
              <a:t>Collect images from multiple internet search engines</a:t>
            </a:r>
          </a:p>
        </p:txBody>
      </p:sp>
      <p:pic>
        <p:nvPicPr>
          <p:cNvPr id="4" name="Picture 3">
            <a:extLst>
              <a:ext uri="{FF2B5EF4-FFF2-40B4-BE49-F238E27FC236}">
                <a16:creationId xmlns:a16="http://schemas.microsoft.com/office/drawing/2014/main" id="{81AD2C61-F735-6D4A-9DDC-D7EE62863963}"/>
              </a:ext>
            </a:extLst>
          </p:cNvPr>
          <p:cNvPicPr>
            <a:picLocks noChangeAspect="1"/>
          </p:cNvPicPr>
          <p:nvPr/>
        </p:nvPicPr>
        <p:blipFill>
          <a:blip r:embed="rId2"/>
          <a:stretch>
            <a:fillRect/>
          </a:stretch>
        </p:blipFill>
        <p:spPr>
          <a:xfrm>
            <a:off x="2754351" y="4580126"/>
            <a:ext cx="6683298" cy="1341922"/>
          </a:xfrm>
          <a:prstGeom prst="rect">
            <a:avLst/>
          </a:prstGeom>
        </p:spPr>
      </p:pic>
    </p:spTree>
    <p:extLst>
      <p:ext uri="{BB962C8B-B14F-4D97-AF65-F5344CB8AC3E}">
        <p14:creationId xmlns:p14="http://schemas.microsoft.com/office/powerpoint/2010/main" val="2309774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Step 1: Collect Candidate Images from the Internet</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“Mammal” subtree (1180 </a:t>
            </a:r>
            <a:r>
              <a:rPr lang="en-US" sz="2400" dirty="0" err="1"/>
              <a:t>synsets</a:t>
            </a:r>
            <a:r>
              <a:rPr lang="en-US" sz="2400" dirty="0"/>
              <a:t>)</a:t>
            </a:r>
          </a:p>
          <a:p>
            <a:pPr marL="1028700" lvl="1" indent="-342900"/>
            <a:r>
              <a:rPr lang="en-US" sz="2400" dirty="0"/>
              <a:t>Average # of images per </a:t>
            </a:r>
            <a:r>
              <a:rPr lang="en-US" sz="2400" dirty="0" err="1"/>
              <a:t>synset</a:t>
            </a:r>
            <a:r>
              <a:rPr lang="en-US" sz="2400" dirty="0"/>
              <a:t>: 10.5K</a:t>
            </a:r>
          </a:p>
        </p:txBody>
      </p:sp>
      <p:pic>
        <p:nvPicPr>
          <p:cNvPr id="5" name="Picture 4">
            <a:extLst>
              <a:ext uri="{FF2B5EF4-FFF2-40B4-BE49-F238E27FC236}">
                <a16:creationId xmlns:a16="http://schemas.microsoft.com/office/drawing/2014/main" id="{D426C234-1327-8644-926A-55F8791B45FA}"/>
              </a:ext>
            </a:extLst>
          </p:cNvPr>
          <p:cNvPicPr>
            <a:picLocks noChangeAspect="1"/>
          </p:cNvPicPr>
          <p:nvPr/>
        </p:nvPicPr>
        <p:blipFill>
          <a:blip r:embed="rId2"/>
          <a:stretch>
            <a:fillRect/>
          </a:stretch>
        </p:blipFill>
        <p:spPr>
          <a:xfrm>
            <a:off x="963032" y="2616749"/>
            <a:ext cx="5132968" cy="3636642"/>
          </a:xfrm>
          <a:prstGeom prst="rect">
            <a:avLst/>
          </a:prstGeom>
        </p:spPr>
      </p:pic>
      <p:graphicFrame>
        <p:nvGraphicFramePr>
          <p:cNvPr id="6" name="Table 5">
            <a:extLst>
              <a:ext uri="{FF2B5EF4-FFF2-40B4-BE49-F238E27FC236}">
                <a16:creationId xmlns:a16="http://schemas.microsoft.com/office/drawing/2014/main" id="{101319B4-B12E-E743-9D1D-37E669609C0F}"/>
              </a:ext>
            </a:extLst>
          </p:cNvPr>
          <p:cNvGraphicFramePr>
            <a:graphicFrameLocks noGrp="1"/>
          </p:cNvGraphicFramePr>
          <p:nvPr>
            <p:extLst>
              <p:ext uri="{D42A27DB-BD31-4B8C-83A1-F6EECF244321}">
                <p14:modId xmlns:p14="http://schemas.microsoft.com/office/powerpoint/2010/main" val="4233318459"/>
              </p:ext>
            </p:extLst>
          </p:nvPr>
        </p:nvGraphicFramePr>
        <p:xfrm>
          <a:off x="6659359" y="2616749"/>
          <a:ext cx="5098645" cy="3636642"/>
        </p:xfrm>
        <a:graphic>
          <a:graphicData uri="http://schemas.openxmlformats.org/drawingml/2006/table">
            <a:tbl>
              <a:tblPr/>
              <a:tblGrid>
                <a:gridCol w="2290481">
                  <a:extLst>
                    <a:ext uri="{9D8B030D-6E8A-4147-A177-3AD203B41FA5}">
                      <a16:colId xmlns:a16="http://schemas.microsoft.com/office/drawing/2014/main" val="991837430"/>
                    </a:ext>
                  </a:extLst>
                </a:gridCol>
                <a:gridCol w="2808164">
                  <a:extLst>
                    <a:ext uri="{9D8B030D-6E8A-4147-A177-3AD203B41FA5}">
                      <a16:colId xmlns:a16="http://schemas.microsoft.com/office/drawing/2014/main" val="1675110754"/>
                    </a:ext>
                  </a:extLst>
                </a:gridCol>
              </a:tblGrid>
              <a:tr h="388715">
                <a:tc>
                  <a:txBody>
                    <a:bodyPr/>
                    <a:lstStyle/>
                    <a:p>
                      <a:r>
                        <a:rPr lang="en-US" b="1">
                          <a:solidFill>
                            <a:srgbClr val="FFFFFF"/>
                          </a:solidFill>
                          <a:effectLst/>
                          <a:latin typeface="Calibri" panose="020F0502020204030204" pitchFamily="34" charset="0"/>
                        </a:rPr>
                        <a:t>Most populated</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F6CAF"/>
                    </a:solidFill>
                  </a:tcPr>
                </a:tc>
                <a:tc>
                  <a:txBody>
                    <a:bodyPr/>
                    <a:lstStyle/>
                    <a:p>
                      <a:r>
                        <a:rPr lang="en-US" b="1">
                          <a:solidFill>
                            <a:srgbClr val="FFFFFF"/>
                          </a:solidFill>
                          <a:effectLst/>
                          <a:latin typeface="Calibri" panose="020F0502020204030204" pitchFamily="34" charset="0"/>
                        </a:rPr>
                        <a:t>Least populated</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F6CAF"/>
                    </a:solidFill>
                  </a:tcPr>
                </a:tc>
                <a:extLst>
                  <a:ext uri="{0D108BD9-81ED-4DB2-BD59-A6C34878D82A}">
                    <a16:rowId xmlns:a16="http://schemas.microsoft.com/office/drawing/2014/main" val="2231215564"/>
                  </a:ext>
                </a:extLst>
              </a:tr>
              <a:tr h="472936">
                <a:tc>
                  <a:txBody>
                    <a:bodyPr/>
                    <a:lstStyle/>
                    <a:p>
                      <a:r>
                        <a:rPr lang="en-US">
                          <a:solidFill>
                            <a:srgbClr val="000000"/>
                          </a:solidFill>
                          <a:effectLst/>
                          <a:latin typeface="Calibri" panose="020F0502020204030204" pitchFamily="34" charset="0"/>
                        </a:rPr>
                        <a:t>Humankind (118.5k)</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tc>
                  <a:txBody>
                    <a:bodyPr/>
                    <a:lstStyle/>
                    <a:p>
                      <a:r>
                        <a:rPr lang="en-US">
                          <a:solidFill>
                            <a:srgbClr val="000000"/>
                          </a:solidFill>
                          <a:effectLst/>
                          <a:latin typeface="Calibri" panose="020F0502020204030204" pitchFamily="34" charset="0"/>
                        </a:rPr>
                        <a:t>Algeripithecus minutus (90)</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extLst>
                  <a:ext uri="{0D108BD9-81ED-4DB2-BD59-A6C34878D82A}">
                    <a16:rowId xmlns:a16="http://schemas.microsoft.com/office/drawing/2014/main" val="1247927991"/>
                  </a:ext>
                </a:extLst>
              </a:tr>
              <a:tr h="472936">
                <a:tc>
                  <a:txBody>
                    <a:bodyPr/>
                    <a:lstStyle/>
                    <a:p>
                      <a:r>
                        <a:rPr lang="en-US">
                          <a:solidFill>
                            <a:srgbClr val="000000"/>
                          </a:solidFill>
                          <a:effectLst/>
                          <a:latin typeface="Calibri" panose="020F0502020204030204" pitchFamily="34" charset="0"/>
                        </a:rPr>
                        <a:t>Kitty, kitty-cat ( 69k)</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tc>
                  <a:txBody>
                    <a:bodyPr/>
                    <a:lstStyle/>
                    <a:p>
                      <a:r>
                        <a:rPr lang="en-US">
                          <a:solidFill>
                            <a:srgbClr val="000000"/>
                          </a:solidFill>
                          <a:effectLst/>
                          <a:latin typeface="Calibri" panose="020F0502020204030204" pitchFamily="34" charset="0"/>
                        </a:rPr>
                        <a:t>Striped muishond (107)</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extLst>
                  <a:ext uri="{0D108BD9-81ED-4DB2-BD59-A6C34878D82A}">
                    <a16:rowId xmlns:a16="http://schemas.microsoft.com/office/drawing/2014/main" val="3849872332"/>
                  </a:ext>
                </a:extLst>
              </a:tr>
              <a:tr h="388715">
                <a:tc>
                  <a:txBody>
                    <a:bodyPr/>
                    <a:lstStyle/>
                    <a:p>
                      <a:r>
                        <a:rPr lang="en-US">
                          <a:solidFill>
                            <a:srgbClr val="000000"/>
                          </a:solidFill>
                          <a:effectLst/>
                          <a:latin typeface="Calibri" panose="020F0502020204030204" pitchFamily="34" charset="0"/>
                        </a:rPr>
                        <a:t>Cattle, cows ( 65k)</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tc>
                  <a:txBody>
                    <a:bodyPr/>
                    <a:lstStyle/>
                    <a:p>
                      <a:r>
                        <a:rPr lang="en-US">
                          <a:solidFill>
                            <a:srgbClr val="000000"/>
                          </a:solidFill>
                          <a:effectLst/>
                          <a:latin typeface="Calibri" panose="020F0502020204030204" pitchFamily="34" charset="0"/>
                        </a:rPr>
                        <a:t>Mylodonitid (127)</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extLst>
                  <a:ext uri="{0D108BD9-81ED-4DB2-BD59-A6C34878D82A}">
                    <a16:rowId xmlns:a16="http://schemas.microsoft.com/office/drawing/2014/main" val="1114544626"/>
                  </a:ext>
                </a:extLst>
              </a:tr>
              <a:tr h="483734">
                <a:tc>
                  <a:txBody>
                    <a:bodyPr/>
                    <a:lstStyle/>
                    <a:p>
                      <a:r>
                        <a:rPr lang="en-US">
                          <a:solidFill>
                            <a:srgbClr val="000000"/>
                          </a:solidFill>
                          <a:effectLst/>
                          <a:latin typeface="Calibri" panose="020F0502020204030204" pitchFamily="34" charset="0"/>
                        </a:rPr>
                        <a:t>Pooch, doggie ( 62k)</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tc>
                  <a:txBody>
                    <a:bodyPr/>
                    <a:lstStyle/>
                    <a:p>
                      <a:r>
                        <a:rPr lang="en-US">
                          <a:solidFill>
                            <a:srgbClr val="000000"/>
                          </a:solidFill>
                          <a:effectLst/>
                          <a:latin typeface="Calibri" panose="020F0502020204030204" pitchFamily="34" charset="0"/>
                        </a:rPr>
                        <a:t>Greater pichiciego (128)</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extLst>
                  <a:ext uri="{0D108BD9-81ED-4DB2-BD59-A6C34878D82A}">
                    <a16:rowId xmlns:a16="http://schemas.microsoft.com/office/drawing/2014/main" val="3948153909"/>
                  </a:ext>
                </a:extLst>
              </a:tr>
              <a:tr h="472936">
                <a:tc>
                  <a:txBody>
                    <a:bodyPr/>
                    <a:lstStyle/>
                    <a:p>
                      <a:r>
                        <a:rPr lang="en-US">
                          <a:solidFill>
                            <a:srgbClr val="000000"/>
                          </a:solidFill>
                          <a:effectLst/>
                          <a:latin typeface="Calibri" panose="020F0502020204030204" pitchFamily="34" charset="0"/>
                        </a:rPr>
                        <a:t>Cougar, puma ( 57k)</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tc>
                  <a:txBody>
                    <a:bodyPr/>
                    <a:lstStyle/>
                    <a:p>
                      <a:r>
                        <a:rPr lang="en-US">
                          <a:solidFill>
                            <a:srgbClr val="000000"/>
                          </a:solidFill>
                          <a:effectLst/>
                          <a:latin typeface="Calibri" panose="020F0502020204030204" pitchFamily="34" charset="0"/>
                        </a:rPr>
                        <a:t>Damaraland mole rat (188)</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extLst>
                  <a:ext uri="{0D108BD9-81ED-4DB2-BD59-A6C34878D82A}">
                    <a16:rowId xmlns:a16="http://schemas.microsoft.com/office/drawing/2014/main" val="2764019902"/>
                  </a:ext>
                </a:extLst>
              </a:tr>
              <a:tr h="472936">
                <a:tc>
                  <a:txBody>
                    <a:bodyPr/>
                    <a:lstStyle/>
                    <a:p>
                      <a:r>
                        <a:rPr lang="en-US">
                          <a:solidFill>
                            <a:srgbClr val="000000"/>
                          </a:solidFill>
                          <a:effectLst/>
                          <a:latin typeface="Calibri" panose="020F0502020204030204" pitchFamily="34" charset="0"/>
                        </a:rPr>
                        <a:t>Frog, toad ( 53k )</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tc>
                  <a:txBody>
                    <a:bodyPr/>
                    <a:lstStyle/>
                    <a:p>
                      <a:r>
                        <a:rPr lang="en-US">
                          <a:solidFill>
                            <a:srgbClr val="000000"/>
                          </a:solidFill>
                          <a:effectLst/>
                          <a:latin typeface="Calibri" panose="020F0502020204030204" pitchFamily="34" charset="0"/>
                        </a:rPr>
                        <a:t>Western pipistrel (196)</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extLst>
                  <a:ext uri="{0D108BD9-81ED-4DB2-BD59-A6C34878D82A}">
                    <a16:rowId xmlns:a16="http://schemas.microsoft.com/office/drawing/2014/main" val="3922477016"/>
                  </a:ext>
                </a:extLst>
              </a:tr>
              <a:tr h="483734">
                <a:tc>
                  <a:txBody>
                    <a:bodyPr/>
                    <a:lstStyle/>
                    <a:p>
                      <a:r>
                        <a:rPr lang="en-US">
                          <a:solidFill>
                            <a:srgbClr val="000000"/>
                          </a:solidFill>
                          <a:effectLst/>
                          <a:latin typeface="Calibri" panose="020F0502020204030204" pitchFamily="34" charset="0"/>
                        </a:rPr>
                        <a:t>Hack, jade, nag (50k)</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tc>
                  <a:txBody>
                    <a:bodyPr/>
                    <a:lstStyle/>
                    <a:p>
                      <a:r>
                        <a:rPr lang="en-US" dirty="0" err="1">
                          <a:solidFill>
                            <a:srgbClr val="000000"/>
                          </a:solidFill>
                          <a:effectLst/>
                          <a:latin typeface="Calibri" panose="020F0502020204030204" pitchFamily="34" charset="0"/>
                        </a:rPr>
                        <a:t>Muishond</a:t>
                      </a:r>
                      <a:r>
                        <a:rPr lang="en-US" dirty="0">
                          <a:solidFill>
                            <a:srgbClr val="000000"/>
                          </a:solidFill>
                          <a:effectLst/>
                          <a:latin typeface="Calibri" panose="020F0502020204030204" pitchFamily="34" charset="0"/>
                        </a:rPr>
                        <a:t> (215)</a:t>
                      </a:r>
                      <a:endParaRPr lang="en-US" dirty="0">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extLst>
                  <a:ext uri="{0D108BD9-81ED-4DB2-BD59-A6C34878D82A}">
                    <a16:rowId xmlns:a16="http://schemas.microsoft.com/office/drawing/2014/main" val="3155006299"/>
                  </a:ext>
                </a:extLst>
              </a:tr>
            </a:tbl>
          </a:graphicData>
        </a:graphic>
      </p:graphicFrame>
    </p:spTree>
    <p:extLst>
      <p:ext uri="{BB962C8B-B14F-4D97-AF65-F5344CB8AC3E}">
        <p14:creationId xmlns:p14="http://schemas.microsoft.com/office/powerpoint/2010/main" val="2999769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Step 1: Collect Candidate Images from the Internet</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“Mammal” subtree (1180 </a:t>
            </a:r>
            <a:r>
              <a:rPr lang="en-US" sz="2400" dirty="0" err="1"/>
              <a:t>synsets</a:t>
            </a:r>
            <a:r>
              <a:rPr lang="en-US" sz="2400" dirty="0"/>
              <a:t>)</a:t>
            </a:r>
          </a:p>
          <a:p>
            <a:pPr marL="1028700" lvl="1" indent="-342900"/>
            <a:r>
              <a:rPr lang="en-US" sz="2400" dirty="0"/>
              <a:t>Average accuracy per </a:t>
            </a:r>
            <a:r>
              <a:rPr lang="en-US" sz="2400" dirty="0" err="1"/>
              <a:t>synset</a:t>
            </a:r>
            <a:r>
              <a:rPr lang="en-US" sz="2400" dirty="0"/>
              <a:t>: 26%</a:t>
            </a:r>
          </a:p>
        </p:txBody>
      </p:sp>
      <p:pic>
        <p:nvPicPr>
          <p:cNvPr id="4" name="Picture 3">
            <a:extLst>
              <a:ext uri="{FF2B5EF4-FFF2-40B4-BE49-F238E27FC236}">
                <a16:creationId xmlns:a16="http://schemas.microsoft.com/office/drawing/2014/main" id="{F6419314-A20F-BB43-8445-8A0658989186}"/>
              </a:ext>
            </a:extLst>
          </p:cNvPr>
          <p:cNvPicPr>
            <a:picLocks noChangeAspect="1"/>
          </p:cNvPicPr>
          <p:nvPr/>
        </p:nvPicPr>
        <p:blipFill>
          <a:blip r:embed="rId2"/>
          <a:stretch>
            <a:fillRect/>
          </a:stretch>
        </p:blipFill>
        <p:spPr>
          <a:xfrm>
            <a:off x="1109702" y="2616749"/>
            <a:ext cx="4839628" cy="3632195"/>
          </a:xfrm>
          <a:prstGeom prst="rect">
            <a:avLst/>
          </a:prstGeom>
        </p:spPr>
      </p:pic>
      <p:graphicFrame>
        <p:nvGraphicFramePr>
          <p:cNvPr id="7" name="Table 6">
            <a:extLst>
              <a:ext uri="{FF2B5EF4-FFF2-40B4-BE49-F238E27FC236}">
                <a16:creationId xmlns:a16="http://schemas.microsoft.com/office/drawing/2014/main" id="{C5AD4782-57D7-3E41-A773-3FF90BC064BA}"/>
              </a:ext>
            </a:extLst>
          </p:cNvPr>
          <p:cNvGraphicFramePr>
            <a:graphicFrameLocks noGrp="1"/>
          </p:cNvGraphicFramePr>
          <p:nvPr>
            <p:extLst>
              <p:ext uri="{D42A27DB-BD31-4B8C-83A1-F6EECF244321}">
                <p14:modId xmlns:p14="http://schemas.microsoft.com/office/powerpoint/2010/main" val="1889038553"/>
              </p:ext>
            </p:extLst>
          </p:nvPr>
        </p:nvGraphicFramePr>
        <p:xfrm>
          <a:off x="6659359" y="2635264"/>
          <a:ext cx="4730864" cy="3589461"/>
        </p:xfrm>
        <a:graphic>
          <a:graphicData uri="http://schemas.openxmlformats.org/drawingml/2006/table">
            <a:tbl>
              <a:tblPr/>
              <a:tblGrid>
                <a:gridCol w="2283790">
                  <a:extLst>
                    <a:ext uri="{9D8B030D-6E8A-4147-A177-3AD203B41FA5}">
                      <a16:colId xmlns:a16="http://schemas.microsoft.com/office/drawing/2014/main" val="2085510181"/>
                    </a:ext>
                  </a:extLst>
                </a:gridCol>
                <a:gridCol w="2447074">
                  <a:extLst>
                    <a:ext uri="{9D8B030D-6E8A-4147-A177-3AD203B41FA5}">
                      <a16:colId xmlns:a16="http://schemas.microsoft.com/office/drawing/2014/main" val="1624622336"/>
                    </a:ext>
                  </a:extLst>
                </a:gridCol>
              </a:tblGrid>
              <a:tr h="331896">
                <a:tc>
                  <a:txBody>
                    <a:bodyPr/>
                    <a:lstStyle/>
                    <a:p>
                      <a:r>
                        <a:rPr lang="en-US" b="1">
                          <a:solidFill>
                            <a:srgbClr val="FFFFFF"/>
                          </a:solidFill>
                          <a:effectLst/>
                          <a:latin typeface="Calibri" panose="020F0502020204030204" pitchFamily="34" charset="0"/>
                        </a:rPr>
                        <a:t>Most accurate</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F6CAF"/>
                    </a:solidFill>
                  </a:tcPr>
                </a:tc>
                <a:tc>
                  <a:txBody>
                    <a:bodyPr/>
                    <a:lstStyle/>
                    <a:p>
                      <a:r>
                        <a:rPr lang="en-US" b="1">
                          <a:solidFill>
                            <a:srgbClr val="FFFFFF"/>
                          </a:solidFill>
                          <a:effectLst/>
                          <a:latin typeface="Calibri" panose="020F0502020204030204" pitchFamily="34" charset="0"/>
                        </a:rPr>
                        <a:t>Least accurate</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3F6CAF"/>
                    </a:solidFill>
                  </a:tcPr>
                </a:tc>
                <a:extLst>
                  <a:ext uri="{0D108BD9-81ED-4DB2-BD59-A6C34878D82A}">
                    <a16:rowId xmlns:a16="http://schemas.microsoft.com/office/drawing/2014/main" val="3742046662"/>
                  </a:ext>
                </a:extLst>
              </a:tr>
              <a:tr h="597412">
                <a:tc>
                  <a:txBody>
                    <a:bodyPr/>
                    <a:lstStyle/>
                    <a:p>
                      <a:r>
                        <a:rPr lang="en-US">
                          <a:solidFill>
                            <a:srgbClr val="000000"/>
                          </a:solidFill>
                          <a:effectLst/>
                          <a:latin typeface="Calibri" panose="020F0502020204030204" pitchFamily="34" charset="0"/>
                        </a:rPr>
                        <a:t>Bottlenose dolpin (80%)</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tc>
                  <a:txBody>
                    <a:bodyPr/>
                    <a:lstStyle/>
                    <a:p>
                      <a:r>
                        <a:rPr lang="en-US">
                          <a:solidFill>
                            <a:srgbClr val="000000"/>
                          </a:solidFill>
                          <a:effectLst/>
                          <a:latin typeface="Calibri" panose="020F0502020204030204" pitchFamily="34" charset="0"/>
                        </a:rPr>
                        <a:t>Fanaloka (1%)</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extLst>
                  <a:ext uri="{0D108BD9-81ED-4DB2-BD59-A6C34878D82A}">
                    <a16:rowId xmlns:a16="http://schemas.microsoft.com/office/drawing/2014/main" val="542943762"/>
                  </a:ext>
                </a:extLst>
              </a:tr>
              <a:tr h="331896">
                <a:tc>
                  <a:txBody>
                    <a:bodyPr/>
                    <a:lstStyle/>
                    <a:p>
                      <a:r>
                        <a:rPr lang="en-US">
                          <a:solidFill>
                            <a:srgbClr val="000000"/>
                          </a:solidFill>
                          <a:effectLst/>
                          <a:latin typeface="Calibri" panose="020F0502020204030204" pitchFamily="34" charset="0"/>
                        </a:rPr>
                        <a:t>Meerkat (74%)</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tc>
                  <a:txBody>
                    <a:bodyPr/>
                    <a:lstStyle/>
                    <a:p>
                      <a:r>
                        <a:rPr lang="en-US">
                          <a:solidFill>
                            <a:srgbClr val="000000"/>
                          </a:solidFill>
                          <a:effectLst/>
                          <a:latin typeface="Calibri" panose="020F0502020204030204" pitchFamily="34" charset="0"/>
                        </a:rPr>
                        <a:t>Pallid bat (3%)</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extLst>
                  <a:ext uri="{0D108BD9-81ED-4DB2-BD59-A6C34878D82A}">
                    <a16:rowId xmlns:a16="http://schemas.microsoft.com/office/drawing/2014/main" val="3425657242"/>
                  </a:ext>
                </a:extLst>
              </a:tr>
              <a:tr h="331896">
                <a:tc>
                  <a:txBody>
                    <a:bodyPr/>
                    <a:lstStyle/>
                    <a:p>
                      <a:r>
                        <a:rPr lang="en-US">
                          <a:solidFill>
                            <a:srgbClr val="000000"/>
                          </a:solidFill>
                          <a:effectLst/>
                          <a:latin typeface="Calibri" panose="020F0502020204030204" pitchFamily="34" charset="0"/>
                        </a:rPr>
                        <a:t>Burmese cat (74%)</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tc>
                  <a:txBody>
                    <a:bodyPr/>
                    <a:lstStyle/>
                    <a:p>
                      <a:r>
                        <a:rPr lang="en-US">
                          <a:solidFill>
                            <a:srgbClr val="000000"/>
                          </a:solidFill>
                          <a:effectLst/>
                          <a:latin typeface="Calibri" panose="020F0502020204030204" pitchFamily="34" charset="0"/>
                        </a:rPr>
                        <a:t>Vaquita (3%)</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extLst>
                  <a:ext uri="{0D108BD9-81ED-4DB2-BD59-A6C34878D82A}">
                    <a16:rowId xmlns:a16="http://schemas.microsoft.com/office/drawing/2014/main" val="3875524360"/>
                  </a:ext>
                </a:extLst>
              </a:tr>
              <a:tr h="533547">
                <a:tc>
                  <a:txBody>
                    <a:bodyPr/>
                    <a:lstStyle/>
                    <a:p>
                      <a:r>
                        <a:rPr lang="en-US">
                          <a:solidFill>
                            <a:srgbClr val="000000"/>
                          </a:solidFill>
                          <a:effectLst/>
                          <a:latin typeface="Calibri" panose="020F0502020204030204" pitchFamily="34" charset="0"/>
                        </a:rPr>
                        <a:t>Humpback whale (69%)</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tc>
                  <a:txBody>
                    <a:bodyPr/>
                    <a:lstStyle/>
                    <a:p>
                      <a:r>
                        <a:rPr lang="en-US">
                          <a:solidFill>
                            <a:srgbClr val="000000"/>
                          </a:solidFill>
                          <a:effectLst/>
                          <a:latin typeface="Calibri" panose="020F0502020204030204" pitchFamily="34" charset="0"/>
                        </a:rPr>
                        <a:t>Fisher cat (3%)</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extLst>
                  <a:ext uri="{0D108BD9-81ED-4DB2-BD59-A6C34878D82A}">
                    <a16:rowId xmlns:a16="http://schemas.microsoft.com/office/drawing/2014/main" val="104182249"/>
                  </a:ext>
                </a:extLst>
              </a:tr>
              <a:tr h="533547">
                <a:tc>
                  <a:txBody>
                    <a:bodyPr/>
                    <a:lstStyle/>
                    <a:p>
                      <a:r>
                        <a:rPr lang="en-US">
                          <a:solidFill>
                            <a:srgbClr val="000000"/>
                          </a:solidFill>
                          <a:effectLst/>
                          <a:latin typeface="Calibri" panose="020F0502020204030204" pitchFamily="34" charset="0"/>
                        </a:rPr>
                        <a:t>African elephant (63%)</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tc>
                  <a:txBody>
                    <a:bodyPr/>
                    <a:lstStyle/>
                    <a:p>
                      <a:r>
                        <a:rPr lang="en-US">
                          <a:solidFill>
                            <a:srgbClr val="000000"/>
                          </a:solidFill>
                          <a:effectLst/>
                          <a:latin typeface="Calibri" panose="020F0502020204030204" pitchFamily="34" charset="0"/>
                        </a:rPr>
                        <a:t>Walrus (4%)</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extLst>
                  <a:ext uri="{0D108BD9-81ED-4DB2-BD59-A6C34878D82A}">
                    <a16:rowId xmlns:a16="http://schemas.microsoft.com/office/drawing/2014/main" val="4142447004"/>
                  </a:ext>
                </a:extLst>
              </a:tr>
              <a:tr h="331896">
                <a:tc>
                  <a:txBody>
                    <a:bodyPr/>
                    <a:lstStyle/>
                    <a:p>
                      <a:r>
                        <a:rPr lang="en-US">
                          <a:solidFill>
                            <a:srgbClr val="000000"/>
                          </a:solidFill>
                          <a:effectLst/>
                          <a:latin typeface="Calibri" panose="020F0502020204030204" pitchFamily="34" charset="0"/>
                        </a:rPr>
                        <a:t>Squirrel (60%)</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tc>
                  <a:txBody>
                    <a:bodyPr/>
                    <a:lstStyle/>
                    <a:p>
                      <a:r>
                        <a:rPr lang="en-US">
                          <a:solidFill>
                            <a:srgbClr val="000000"/>
                          </a:solidFill>
                          <a:effectLst/>
                          <a:latin typeface="Calibri" panose="020F0502020204030204" pitchFamily="34" charset="0"/>
                        </a:rPr>
                        <a:t>Grison (4%)</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4E8F1"/>
                    </a:solidFill>
                  </a:tcPr>
                </a:tc>
                <a:extLst>
                  <a:ext uri="{0D108BD9-81ED-4DB2-BD59-A6C34878D82A}">
                    <a16:rowId xmlns:a16="http://schemas.microsoft.com/office/drawing/2014/main" val="1829311750"/>
                  </a:ext>
                </a:extLst>
              </a:tr>
              <a:tr h="533547">
                <a:tc>
                  <a:txBody>
                    <a:bodyPr/>
                    <a:lstStyle/>
                    <a:p>
                      <a:r>
                        <a:rPr lang="en-US">
                          <a:solidFill>
                            <a:srgbClr val="000000"/>
                          </a:solidFill>
                          <a:effectLst/>
                          <a:latin typeface="Calibri" panose="020F0502020204030204" pitchFamily="34" charset="0"/>
                        </a:rPr>
                        <a:t>Domestic cat (59%)</a:t>
                      </a:r>
                      <a:endParaRPr lang="en-US">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tc>
                  <a:txBody>
                    <a:bodyPr/>
                    <a:lstStyle/>
                    <a:p>
                      <a:r>
                        <a:rPr lang="en-US" dirty="0">
                          <a:solidFill>
                            <a:srgbClr val="000000"/>
                          </a:solidFill>
                          <a:effectLst/>
                          <a:latin typeface="Calibri" panose="020F0502020204030204" pitchFamily="34" charset="0"/>
                        </a:rPr>
                        <a:t>Pika, Mouse hare (4%)</a:t>
                      </a:r>
                      <a:endParaRPr lang="en-US" dirty="0">
                        <a:effectLst/>
                      </a:endParaRPr>
                    </a:p>
                  </a:txBody>
                  <a:tcPr marL="34290" marR="34290" marT="34290" marB="3429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6CEE2"/>
                    </a:solidFill>
                  </a:tcPr>
                </a:tc>
                <a:extLst>
                  <a:ext uri="{0D108BD9-81ED-4DB2-BD59-A6C34878D82A}">
                    <a16:rowId xmlns:a16="http://schemas.microsoft.com/office/drawing/2014/main" val="909519077"/>
                  </a:ext>
                </a:extLst>
              </a:tr>
            </a:tbl>
          </a:graphicData>
        </a:graphic>
      </p:graphicFrame>
    </p:spTree>
    <p:extLst>
      <p:ext uri="{BB962C8B-B14F-4D97-AF65-F5344CB8AC3E}">
        <p14:creationId xmlns:p14="http://schemas.microsoft.com/office/powerpoint/2010/main" val="333318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015E22-E251-0046-8F4F-30E022F3DBD5}"/>
              </a:ext>
            </a:extLst>
          </p:cNvPr>
          <p:cNvPicPr>
            <a:picLocks noChangeAspect="1"/>
          </p:cNvPicPr>
          <p:nvPr/>
        </p:nvPicPr>
        <p:blipFill>
          <a:blip r:embed="rId2"/>
          <a:stretch>
            <a:fillRect/>
          </a:stretch>
        </p:blipFill>
        <p:spPr>
          <a:xfrm>
            <a:off x="5486399" y="547983"/>
            <a:ext cx="5467815" cy="838721"/>
          </a:xfrm>
          <a:prstGeom prst="rect">
            <a:avLst/>
          </a:prstGeom>
        </p:spPr>
      </p:pic>
      <p:sp>
        <p:nvSpPr>
          <p:cNvPr id="3" name="Rectangle 2">
            <a:extLst>
              <a:ext uri="{FF2B5EF4-FFF2-40B4-BE49-F238E27FC236}">
                <a16:creationId xmlns:a16="http://schemas.microsoft.com/office/drawing/2014/main" id="{789A6351-1C70-4840-A3D5-F16138FDAADC}"/>
              </a:ext>
            </a:extLst>
          </p:cNvPr>
          <p:cNvSpPr/>
          <p:nvPr/>
        </p:nvSpPr>
        <p:spPr>
          <a:xfrm>
            <a:off x="1396818" y="547983"/>
            <a:ext cx="4089581" cy="923330"/>
          </a:xfrm>
          <a:prstGeom prst="rect">
            <a:avLst/>
          </a:prstGeom>
        </p:spPr>
        <p:txBody>
          <a:bodyPr wrap="none">
            <a:spAutoFit/>
          </a:bodyPr>
          <a:lstStyle/>
          <a:p>
            <a:r>
              <a:rPr lang="en-US" sz="5400" dirty="0"/>
              <a:t>Constructing</a:t>
            </a:r>
          </a:p>
        </p:txBody>
      </p:sp>
      <p:pic>
        <p:nvPicPr>
          <p:cNvPr id="4" name="Picture 3">
            <a:extLst>
              <a:ext uri="{FF2B5EF4-FFF2-40B4-BE49-F238E27FC236}">
                <a16:creationId xmlns:a16="http://schemas.microsoft.com/office/drawing/2014/main" id="{4435DCFD-DFED-B64A-AE26-4270162EA779}"/>
              </a:ext>
            </a:extLst>
          </p:cNvPr>
          <p:cNvPicPr>
            <a:picLocks noChangeAspect="1"/>
          </p:cNvPicPr>
          <p:nvPr/>
        </p:nvPicPr>
        <p:blipFill>
          <a:blip r:embed="rId3"/>
          <a:stretch>
            <a:fillRect/>
          </a:stretch>
        </p:blipFill>
        <p:spPr>
          <a:xfrm>
            <a:off x="508000" y="2482850"/>
            <a:ext cx="11176000" cy="1892300"/>
          </a:xfrm>
          <a:prstGeom prst="rect">
            <a:avLst/>
          </a:prstGeom>
        </p:spPr>
      </p:pic>
    </p:spTree>
    <p:extLst>
      <p:ext uri="{BB962C8B-B14F-4D97-AF65-F5344CB8AC3E}">
        <p14:creationId xmlns:p14="http://schemas.microsoft.com/office/powerpoint/2010/main" val="1686236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How long will it take?</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lstStyle/>
          <a:p>
            <a:pPr marL="342900" indent="-342900">
              <a:buFont typeface="Arial" panose="020B0604020202020204" pitchFamily="34" charset="0"/>
              <a:buChar char="•"/>
            </a:pPr>
            <a:r>
              <a:rPr lang="en-US" sz="2800" dirty="0"/>
              <a:t>Li’s first idea was to hire undergraduate students for $10 an hour to manually find images and add them to the dataset. But back-of-the-napkin math quickly made Li realize that at the undergrads’ rate of collecting images it would take too long to complete.</a:t>
            </a:r>
          </a:p>
          <a:p>
            <a:pPr marL="342900" indent="-3429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5EC68F9-299A-DE48-882F-95FEA52A06D9}"/>
              </a:ext>
            </a:extLst>
          </p:cNvPr>
          <p:cNvPicPr>
            <a:picLocks noChangeAspect="1"/>
          </p:cNvPicPr>
          <p:nvPr/>
        </p:nvPicPr>
        <p:blipFill>
          <a:blip r:embed="rId2"/>
          <a:stretch>
            <a:fillRect/>
          </a:stretch>
        </p:blipFill>
        <p:spPr>
          <a:xfrm>
            <a:off x="495300" y="3745465"/>
            <a:ext cx="11201400" cy="2108200"/>
          </a:xfrm>
          <a:prstGeom prst="rect">
            <a:avLst/>
          </a:prstGeom>
        </p:spPr>
      </p:pic>
    </p:spTree>
    <p:extLst>
      <p:ext uri="{BB962C8B-B14F-4D97-AF65-F5344CB8AC3E}">
        <p14:creationId xmlns:p14="http://schemas.microsoft.com/office/powerpoint/2010/main" val="635780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How long will it take?</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After the undergrad task force was disbanded, Li and the team went back to the drawing board.</a:t>
            </a:r>
          </a:p>
          <a:p>
            <a:pPr marL="342900" indent="-342900">
              <a:buFont typeface="Arial" panose="020B0604020202020204" pitchFamily="34" charset="0"/>
              <a:buChar char="•"/>
            </a:pPr>
            <a:r>
              <a:rPr lang="en-US" sz="2800" dirty="0"/>
              <a:t>What if computer-vision algorithms could pick the photos from the internet, and humans would then just curate the images? </a:t>
            </a:r>
          </a:p>
          <a:p>
            <a:pPr marL="342900" indent="-342900">
              <a:buFont typeface="Arial" panose="020B0604020202020204" pitchFamily="34" charset="0"/>
              <a:buChar char="•"/>
            </a:pPr>
            <a:r>
              <a:rPr lang="en-US" sz="2800" dirty="0"/>
              <a:t>But the team decided the technique wasn’t sustainable either—future algorithms would be constricted to only judging what algorithms were capable of recognizing at the time the dataset was compiled.</a:t>
            </a:r>
          </a:p>
        </p:txBody>
      </p:sp>
    </p:spTree>
    <p:extLst>
      <p:ext uri="{BB962C8B-B14F-4D97-AF65-F5344CB8AC3E}">
        <p14:creationId xmlns:p14="http://schemas.microsoft.com/office/powerpoint/2010/main" val="2053836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How long will it take?</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Undergrads were time-consuming, algorithms were flawed, and the team didn’t have money—Li said the project failed to win any of the federal grants she applied for, receiving comments on proposals that it was shameful Princeton would research this topic, and that the only strength of proposal was that Li was a woman.</a:t>
            </a:r>
          </a:p>
        </p:txBody>
      </p:sp>
    </p:spTree>
    <p:extLst>
      <p:ext uri="{BB962C8B-B14F-4D97-AF65-F5344CB8AC3E}">
        <p14:creationId xmlns:p14="http://schemas.microsoft.com/office/powerpoint/2010/main" val="1961705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28FF3F-F822-FB47-BE7F-81A3E68EEA91}"/>
              </a:ext>
            </a:extLst>
          </p:cNvPr>
          <p:cNvPicPr>
            <a:picLocks noChangeAspect="1"/>
          </p:cNvPicPr>
          <p:nvPr/>
        </p:nvPicPr>
        <p:blipFill>
          <a:blip r:embed="rId2"/>
          <a:stretch>
            <a:fillRect/>
          </a:stretch>
        </p:blipFill>
        <p:spPr>
          <a:xfrm>
            <a:off x="3348832" y="337480"/>
            <a:ext cx="5494335" cy="4123007"/>
          </a:xfrm>
          <a:prstGeom prst="rect">
            <a:avLst/>
          </a:prstGeom>
        </p:spPr>
      </p:pic>
    </p:spTree>
    <p:extLst>
      <p:ext uri="{BB962C8B-B14F-4D97-AF65-F5344CB8AC3E}">
        <p14:creationId xmlns:p14="http://schemas.microsoft.com/office/powerpoint/2010/main" val="3028102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How long will it take?</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a:xfrm>
            <a:off x="399673" y="1348547"/>
            <a:ext cx="6792864" cy="4793836"/>
          </a:xfrm>
        </p:spPr>
        <p:txBody>
          <a:bodyPr>
            <a:normAutofit/>
          </a:bodyPr>
          <a:lstStyle/>
          <a:p>
            <a:pPr marL="342900" indent="-342900">
              <a:buFont typeface="Arial" panose="020B0604020202020204" pitchFamily="34" charset="0"/>
              <a:buChar char="•"/>
            </a:pPr>
            <a:r>
              <a:rPr lang="en-US" sz="2400" dirty="0"/>
              <a:t>A solution finally surfaced in a chance hallway conversation with a graduate student who asked Li whether she had heard of Amazon Mechanical Turk, a service where hordes of humans sitting at computers around the world would complete small online tasks for pennies.</a:t>
            </a:r>
          </a:p>
          <a:p>
            <a:pPr marL="342900" indent="-342900">
              <a:buFont typeface="Arial" panose="020B0604020202020204" pitchFamily="34" charset="0"/>
              <a:buChar char="•"/>
            </a:pPr>
            <a:r>
              <a:rPr lang="en-US" sz="2400" dirty="0"/>
              <a:t>“He showed me the website, and I can tell you literally that day I knew the ImageNet project was going to happen,” she said. “Suddenly we found a tool that could scale, that we could not possibly dream of by hiring Princeton undergrads.”</a:t>
            </a:r>
          </a:p>
        </p:txBody>
      </p:sp>
      <p:pic>
        <p:nvPicPr>
          <p:cNvPr id="4" name="Picture 3">
            <a:extLst>
              <a:ext uri="{FF2B5EF4-FFF2-40B4-BE49-F238E27FC236}">
                <a16:creationId xmlns:a16="http://schemas.microsoft.com/office/drawing/2014/main" id="{722AA5E8-B27B-1C45-8BB3-72B39819F14C}"/>
              </a:ext>
            </a:extLst>
          </p:cNvPr>
          <p:cNvPicPr>
            <a:picLocks noChangeAspect="1"/>
          </p:cNvPicPr>
          <p:nvPr/>
        </p:nvPicPr>
        <p:blipFill>
          <a:blip r:embed="rId2"/>
          <a:stretch>
            <a:fillRect/>
          </a:stretch>
        </p:blipFill>
        <p:spPr>
          <a:xfrm>
            <a:off x="7334870" y="1137177"/>
            <a:ext cx="4279900" cy="2933700"/>
          </a:xfrm>
          <a:prstGeom prst="rect">
            <a:avLst/>
          </a:prstGeom>
        </p:spPr>
      </p:pic>
      <p:sp>
        <p:nvSpPr>
          <p:cNvPr id="5" name="Rectangle 4">
            <a:extLst>
              <a:ext uri="{FF2B5EF4-FFF2-40B4-BE49-F238E27FC236}">
                <a16:creationId xmlns:a16="http://schemas.microsoft.com/office/drawing/2014/main" id="{F09B3272-AAAE-AA44-AE79-25D9A722E5D8}"/>
              </a:ext>
            </a:extLst>
          </p:cNvPr>
          <p:cNvSpPr/>
          <p:nvPr/>
        </p:nvSpPr>
        <p:spPr>
          <a:xfrm>
            <a:off x="7900640" y="4388057"/>
            <a:ext cx="3148360" cy="1754326"/>
          </a:xfrm>
          <a:prstGeom prst="rect">
            <a:avLst/>
          </a:prstGeom>
        </p:spPr>
        <p:txBody>
          <a:bodyPr wrap="square">
            <a:spAutoFit/>
          </a:bodyPr>
          <a:lstStyle/>
          <a:p>
            <a:r>
              <a:rPr lang="en-US" b="1" dirty="0"/>
              <a:t>“The data that transformed AI research—and possibly the world”</a:t>
            </a:r>
          </a:p>
          <a:p>
            <a:endParaRPr lang="en-US" b="1" dirty="0"/>
          </a:p>
          <a:p>
            <a:r>
              <a:rPr lang="en-US" dirty="0"/>
              <a:t>By Dave </a:t>
            </a:r>
            <a:r>
              <a:rPr lang="en-US" dirty="0" err="1"/>
              <a:t>Gershgorn</a:t>
            </a:r>
            <a:endParaRPr lang="en-US" dirty="0"/>
          </a:p>
          <a:p>
            <a:r>
              <a:rPr lang="en-US" dirty="0"/>
              <a:t> July 26, 2017</a:t>
            </a:r>
          </a:p>
        </p:txBody>
      </p:sp>
    </p:spTree>
    <p:extLst>
      <p:ext uri="{BB962C8B-B14F-4D97-AF65-F5344CB8AC3E}">
        <p14:creationId xmlns:p14="http://schemas.microsoft.com/office/powerpoint/2010/main" val="3604503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2B03-19B4-0449-965D-984C83829169}"/>
              </a:ext>
            </a:extLst>
          </p:cNvPr>
          <p:cNvPicPr>
            <a:picLocks noChangeAspect="1"/>
          </p:cNvPicPr>
          <p:nvPr/>
        </p:nvPicPr>
        <p:blipFill>
          <a:blip r:embed="rId2"/>
          <a:stretch>
            <a:fillRect/>
          </a:stretch>
        </p:blipFill>
        <p:spPr>
          <a:xfrm>
            <a:off x="1882415" y="555066"/>
            <a:ext cx="4213585" cy="646331"/>
          </a:xfrm>
          <a:prstGeom prst="rect">
            <a:avLst/>
          </a:prstGeom>
        </p:spPr>
      </p:pic>
      <p:sp>
        <p:nvSpPr>
          <p:cNvPr id="3" name="Rectangle 2">
            <a:extLst>
              <a:ext uri="{FF2B5EF4-FFF2-40B4-BE49-F238E27FC236}">
                <a16:creationId xmlns:a16="http://schemas.microsoft.com/office/drawing/2014/main" id="{BE596F78-A2CB-BF48-B28C-B8C90FB9E085}"/>
              </a:ext>
            </a:extLst>
          </p:cNvPr>
          <p:cNvSpPr/>
          <p:nvPr/>
        </p:nvSpPr>
        <p:spPr>
          <a:xfrm>
            <a:off x="6237799" y="555066"/>
            <a:ext cx="3886963" cy="646331"/>
          </a:xfrm>
          <a:prstGeom prst="rect">
            <a:avLst/>
          </a:prstGeom>
        </p:spPr>
        <p:txBody>
          <a:bodyPr wrap="none">
            <a:spAutoFit/>
          </a:bodyPr>
          <a:lstStyle/>
          <a:p>
            <a:pPr algn="ctr"/>
            <a:r>
              <a:rPr lang="en-US" sz="3600" dirty="0">
                <a:solidFill>
                  <a:srgbClr val="000000"/>
                </a:solidFill>
                <a:latin typeface="Calibri" panose="020F0502020204030204" pitchFamily="34" charset="0"/>
              </a:rPr>
              <a:t>Basic User Interface</a:t>
            </a:r>
            <a:endParaRPr lang="en-US" sz="3600" dirty="0">
              <a:solidFill>
                <a:srgbClr val="000000"/>
              </a:solidFill>
              <a:effectLst/>
              <a:latin typeface="Calibri" panose="020F0502020204030204" pitchFamily="34" charset="0"/>
            </a:endParaRPr>
          </a:p>
        </p:txBody>
      </p:sp>
      <p:pic>
        <p:nvPicPr>
          <p:cNvPr id="4" name="Picture 3">
            <a:extLst>
              <a:ext uri="{FF2B5EF4-FFF2-40B4-BE49-F238E27FC236}">
                <a16:creationId xmlns:a16="http://schemas.microsoft.com/office/drawing/2014/main" id="{F78F2CE7-853D-3F4A-A8E0-86E19131FAE0}"/>
              </a:ext>
            </a:extLst>
          </p:cNvPr>
          <p:cNvPicPr>
            <a:picLocks noChangeAspect="1"/>
          </p:cNvPicPr>
          <p:nvPr/>
        </p:nvPicPr>
        <p:blipFill>
          <a:blip r:embed="rId3"/>
          <a:stretch>
            <a:fillRect/>
          </a:stretch>
        </p:blipFill>
        <p:spPr>
          <a:xfrm>
            <a:off x="1684229" y="1964605"/>
            <a:ext cx="9107139" cy="4276997"/>
          </a:xfrm>
          <a:prstGeom prst="rect">
            <a:avLst/>
          </a:prstGeom>
        </p:spPr>
      </p:pic>
      <p:sp>
        <p:nvSpPr>
          <p:cNvPr id="5" name="Rectangle 4">
            <a:extLst>
              <a:ext uri="{FF2B5EF4-FFF2-40B4-BE49-F238E27FC236}">
                <a16:creationId xmlns:a16="http://schemas.microsoft.com/office/drawing/2014/main" id="{4184859B-FBFF-B84F-94A7-B8C832F07621}"/>
              </a:ext>
            </a:extLst>
          </p:cNvPr>
          <p:cNvSpPr/>
          <p:nvPr/>
        </p:nvSpPr>
        <p:spPr>
          <a:xfrm>
            <a:off x="4684395" y="1472745"/>
            <a:ext cx="2823209" cy="369332"/>
          </a:xfrm>
          <a:prstGeom prst="rect">
            <a:avLst/>
          </a:prstGeom>
        </p:spPr>
        <p:txBody>
          <a:bodyPr wrap="none">
            <a:spAutoFit/>
          </a:bodyPr>
          <a:lstStyle/>
          <a:p>
            <a:r>
              <a:rPr lang="en-US" dirty="0"/>
              <a:t>Click on the good images.</a:t>
            </a:r>
          </a:p>
        </p:txBody>
      </p:sp>
    </p:spTree>
    <p:extLst>
      <p:ext uri="{BB962C8B-B14F-4D97-AF65-F5344CB8AC3E}">
        <p14:creationId xmlns:p14="http://schemas.microsoft.com/office/powerpoint/2010/main" val="213839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2B03-19B4-0449-965D-984C83829169}"/>
              </a:ext>
            </a:extLst>
          </p:cNvPr>
          <p:cNvPicPr>
            <a:picLocks noChangeAspect="1"/>
          </p:cNvPicPr>
          <p:nvPr/>
        </p:nvPicPr>
        <p:blipFill>
          <a:blip r:embed="rId2"/>
          <a:stretch>
            <a:fillRect/>
          </a:stretch>
        </p:blipFill>
        <p:spPr>
          <a:xfrm>
            <a:off x="1882415" y="555066"/>
            <a:ext cx="4213585" cy="646331"/>
          </a:xfrm>
          <a:prstGeom prst="rect">
            <a:avLst/>
          </a:prstGeom>
        </p:spPr>
      </p:pic>
      <p:sp>
        <p:nvSpPr>
          <p:cNvPr id="3" name="Rectangle 2">
            <a:extLst>
              <a:ext uri="{FF2B5EF4-FFF2-40B4-BE49-F238E27FC236}">
                <a16:creationId xmlns:a16="http://schemas.microsoft.com/office/drawing/2014/main" id="{BE596F78-A2CB-BF48-B28C-B8C90FB9E085}"/>
              </a:ext>
            </a:extLst>
          </p:cNvPr>
          <p:cNvSpPr/>
          <p:nvPr/>
        </p:nvSpPr>
        <p:spPr>
          <a:xfrm>
            <a:off x="6237799" y="555066"/>
            <a:ext cx="3886963" cy="646331"/>
          </a:xfrm>
          <a:prstGeom prst="rect">
            <a:avLst/>
          </a:prstGeom>
        </p:spPr>
        <p:txBody>
          <a:bodyPr wrap="none">
            <a:spAutoFit/>
          </a:bodyPr>
          <a:lstStyle/>
          <a:p>
            <a:pPr algn="ctr"/>
            <a:r>
              <a:rPr lang="en-US" sz="3600" dirty="0">
                <a:solidFill>
                  <a:srgbClr val="000000"/>
                </a:solidFill>
                <a:latin typeface="Calibri" panose="020F0502020204030204" pitchFamily="34" charset="0"/>
              </a:rPr>
              <a:t>Basic User Interface</a:t>
            </a:r>
            <a:endParaRPr lang="en-US" sz="3600" dirty="0">
              <a:solidFill>
                <a:srgbClr val="000000"/>
              </a:solidFill>
              <a:effectLst/>
              <a:latin typeface="Calibri" panose="020F0502020204030204" pitchFamily="34" charset="0"/>
            </a:endParaRPr>
          </a:p>
        </p:txBody>
      </p:sp>
      <p:pic>
        <p:nvPicPr>
          <p:cNvPr id="6" name="Picture 5">
            <a:extLst>
              <a:ext uri="{FF2B5EF4-FFF2-40B4-BE49-F238E27FC236}">
                <a16:creationId xmlns:a16="http://schemas.microsoft.com/office/drawing/2014/main" id="{718B57F2-DE17-BE46-AAB6-77AEF92F5B1F}"/>
              </a:ext>
            </a:extLst>
          </p:cNvPr>
          <p:cNvPicPr>
            <a:picLocks noChangeAspect="1"/>
          </p:cNvPicPr>
          <p:nvPr/>
        </p:nvPicPr>
        <p:blipFill>
          <a:blip r:embed="rId3"/>
          <a:stretch>
            <a:fillRect/>
          </a:stretch>
        </p:blipFill>
        <p:spPr>
          <a:xfrm>
            <a:off x="1268130" y="1591269"/>
            <a:ext cx="10032690" cy="4711665"/>
          </a:xfrm>
          <a:prstGeom prst="rect">
            <a:avLst/>
          </a:prstGeom>
        </p:spPr>
      </p:pic>
    </p:spTree>
    <p:extLst>
      <p:ext uri="{BB962C8B-B14F-4D97-AF65-F5344CB8AC3E}">
        <p14:creationId xmlns:p14="http://schemas.microsoft.com/office/powerpoint/2010/main" val="2849014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3DC44-F277-484E-B874-9F16B87333F3}"/>
              </a:ext>
            </a:extLst>
          </p:cNvPr>
          <p:cNvSpPr/>
          <p:nvPr/>
        </p:nvSpPr>
        <p:spPr>
          <a:xfrm>
            <a:off x="1877122" y="336967"/>
            <a:ext cx="8437756" cy="5632311"/>
          </a:xfrm>
          <a:prstGeom prst="rect">
            <a:avLst/>
          </a:prstGeom>
        </p:spPr>
        <p:txBody>
          <a:bodyPr wrap="square">
            <a:spAutoFit/>
          </a:bodyPr>
          <a:lstStyle/>
          <a:p>
            <a:r>
              <a:rPr lang="en-US" sz="2400" dirty="0">
                <a:solidFill>
                  <a:srgbClr val="000000"/>
                </a:solidFill>
                <a:latin typeface="PT Serif" panose="020A0603040505020204" pitchFamily="18" charset="77"/>
              </a:rPr>
              <a:t>Mechanical Turk brought its own slew of hurdles, with much of the work fielded by two of Li’s </a:t>
            </a:r>
            <a:r>
              <a:rPr lang="en-US" sz="2400" dirty="0" err="1">
                <a:solidFill>
                  <a:srgbClr val="000000"/>
                </a:solidFill>
                <a:latin typeface="PT Serif" panose="020A0603040505020204" pitchFamily="18" charset="77"/>
              </a:rPr>
              <a:t>Ph.D</a:t>
            </a:r>
            <a:r>
              <a:rPr lang="en-US" sz="2400" dirty="0">
                <a:solidFill>
                  <a:srgbClr val="000000"/>
                </a:solidFill>
                <a:latin typeface="PT Serif" panose="020A0603040505020204" pitchFamily="18" charset="77"/>
              </a:rPr>
              <a:t> students, Jia Deng and Olga </a:t>
            </a:r>
            <a:r>
              <a:rPr lang="en-US" sz="2400" dirty="0" err="1">
                <a:solidFill>
                  <a:srgbClr val="000000"/>
                </a:solidFill>
                <a:latin typeface="PT Serif" panose="020A0603040505020204" pitchFamily="18" charset="77"/>
              </a:rPr>
              <a:t>Russakovsky</a:t>
            </a:r>
            <a:r>
              <a:rPr lang="en-US" sz="2400" dirty="0">
                <a:solidFill>
                  <a:srgbClr val="000000"/>
                </a:solidFill>
                <a:latin typeface="PT Serif" panose="020A0603040505020204" pitchFamily="18" charset="77"/>
              </a:rPr>
              <a:t> . For example, how many </a:t>
            </a:r>
            <a:r>
              <a:rPr lang="en-US" sz="2400" dirty="0" err="1">
                <a:solidFill>
                  <a:srgbClr val="000000"/>
                </a:solidFill>
                <a:latin typeface="PT Serif" panose="020A0603040505020204" pitchFamily="18" charset="77"/>
              </a:rPr>
              <a:t>Turkers</a:t>
            </a:r>
            <a:r>
              <a:rPr lang="en-US" sz="2400" dirty="0">
                <a:solidFill>
                  <a:srgbClr val="000000"/>
                </a:solidFill>
                <a:latin typeface="PT Serif" panose="020A0603040505020204" pitchFamily="18" charset="77"/>
              </a:rPr>
              <a:t> needed to look at each image? Maybe two people could determine that a cat was a cat, but an image of a miniature husky might require 10 rounds of validation. What if some </a:t>
            </a:r>
            <a:r>
              <a:rPr lang="en-US" sz="2400" dirty="0" err="1">
                <a:solidFill>
                  <a:srgbClr val="000000"/>
                </a:solidFill>
                <a:latin typeface="PT Serif" panose="020A0603040505020204" pitchFamily="18" charset="77"/>
              </a:rPr>
              <a:t>Turkers</a:t>
            </a:r>
            <a:r>
              <a:rPr lang="en-US" sz="2400" dirty="0">
                <a:solidFill>
                  <a:srgbClr val="000000"/>
                </a:solidFill>
                <a:latin typeface="PT Serif" panose="020A0603040505020204" pitchFamily="18" charset="77"/>
              </a:rPr>
              <a:t> tried to game or cheat the system? Li’s team ended up creating a batch of statistical models for </a:t>
            </a:r>
            <a:r>
              <a:rPr lang="en-US" sz="2400" dirty="0" err="1">
                <a:solidFill>
                  <a:srgbClr val="000000"/>
                </a:solidFill>
                <a:latin typeface="PT Serif" panose="020A0603040505020204" pitchFamily="18" charset="77"/>
              </a:rPr>
              <a:t>Turker’s</a:t>
            </a:r>
            <a:r>
              <a:rPr lang="en-US" sz="2400" dirty="0">
                <a:solidFill>
                  <a:srgbClr val="000000"/>
                </a:solidFill>
                <a:latin typeface="PT Serif" panose="020A0603040505020204" pitchFamily="18" charset="77"/>
              </a:rPr>
              <a:t> behaviors to help ensure the dataset only included correct images.</a:t>
            </a:r>
          </a:p>
          <a:p>
            <a:br>
              <a:rPr lang="en-US" sz="2400" dirty="0">
                <a:solidFill>
                  <a:srgbClr val="000000"/>
                </a:solidFill>
                <a:latin typeface="PT Serif" panose="020A0603040505020204" pitchFamily="18" charset="77"/>
              </a:rPr>
            </a:br>
            <a:endParaRPr lang="en-US" sz="2400" dirty="0">
              <a:solidFill>
                <a:srgbClr val="000000"/>
              </a:solidFill>
              <a:latin typeface="PT Serif" panose="020A0603040505020204" pitchFamily="18" charset="77"/>
            </a:endParaRPr>
          </a:p>
          <a:p>
            <a:r>
              <a:rPr lang="en-US" sz="2400" dirty="0">
                <a:solidFill>
                  <a:srgbClr val="000000"/>
                </a:solidFill>
                <a:latin typeface="PT Serif" panose="020A0603040505020204" pitchFamily="18" charset="77"/>
              </a:rPr>
              <a:t>Even after finding Mechanical Turk, the dataset took two and a half years to complete. It consisted of 3.2 million labelled images, separated into 5,247 categories, sorted into 12 subtrees like “mammal,” “vehicle,” and “furniture.”</a:t>
            </a:r>
            <a:endParaRPr lang="en-US" sz="2400" dirty="0">
              <a:solidFill>
                <a:srgbClr val="000000"/>
              </a:solidFill>
              <a:effectLst/>
              <a:latin typeface="PT Serif" panose="020A0603040505020204" pitchFamily="18" charset="77"/>
            </a:endParaRPr>
          </a:p>
        </p:txBody>
      </p:sp>
    </p:spTree>
    <p:extLst>
      <p:ext uri="{BB962C8B-B14F-4D97-AF65-F5344CB8AC3E}">
        <p14:creationId xmlns:p14="http://schemas.microsoft.com/office/powerpoint/2010/main" val="412142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Enhancement 1</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lstStyle/>
          <a:p>
            <a:pPr marL="342900" indent="-342900">
              <a:buFont typeface="Arial" panose="020B0604020202020204" pitchFamily="34" charset="0"/>
              <a:buChar char="•"/>
            </a:pPr>
            <a:r>
              <a:rPr lang="en-US" dirty="0"/>
              <a:t>Provide wiki and google links</a:t>
            </a:r>
          </a:p>
        </p:txBody>
      </p:sp>
      <p:pic>
        <p:nvPicPr>
          <p:cNvPr id="4" name="Picture 3">
            <a:extLst>
              <a:ext uri="{FF2B5EF4-FFF2-40B4-BE49-F238E27FC236}">
                <a16:creationId xmlns:a16="http://schemas.microsoft.com/office/drawing/2014/main" id="{16684769-D12A-DB4E-9C16-DA98B2C18486}"/>
              </a:ext>
            </a:extLst>
          </p:cNvPr>
          <p:cNvPicPr>
            <a:picLocks noChangeAspect="1"/>
          </p:cNvPicPr>
          <p:nvPr/>
        </p:nvPicPr>
        <p:blipFill>
          <a:blip r:embed="rId2"/>
          <a:stretch>
            <a:fillRect/>
          </a:stretch>
        </p:blipFill>
        <p:spPr>
          <a:xfrm>
            <a:off x="2133058" y="1942581"/>
            <a:ext cx="7925883" cy="4289091"/>
          </a:xfrm>
          <a:prstGeom prst="rect">
            <a:avLst/>
          </a:prstGeom>
        </p:spPr>
      </p:pic>
    </p:spTree>
    <p:extLst>
      <p:ext uri="{BB962C8B-B14F-4D97-AF65-F5344CB8AC3E}">
        <p14:creationId xmlns:p14="http://schemas.microsoft.com/office/powerpoint/2010/main" val="2467205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Enhancement 2</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lstStyle/>
          <a:p>
            <a:pPr marL="342900" indent="-342900">
              <a:buFont typeface="Arial" panose="020B0604020202020204" pitchFamily="34" charset="0"/>
              <a:buChar char="•"/>
            </a:pPr>
            <a:r>
              <a:rPr lang="en-US" sz="2400" dirty="0"/>
              <a:t>Make sure workers read the definition.</a:t>
            </a:r>
          </a:p>
          <a:p>
            <a:pPr marL="1028700" lvl="1" indent="-342900"/>
            <a:r>
              <a:rPr lang="en-US" sz="2400" dirty="0"/>
              <a:t>Words are ambiguous. E.g.</a:t>
            </a:r>
          </a:p>
          <a:p>
            <a:pPr lvl="3"/>
            <a:r>
              <a:rPr lang="en-US" sz="2400" dirty="0">
                <a:solidFill>
                  <a:srgbClr val="00B0F0"/>
                </a:solidFill>
              </a:rPr>
              <a:t>Box</a:t>
            </a:r>
            <a:r>
              <a:rPr lang="en-US" sz="2400" dirty="0"/>
              <a:t>: </a:t>
            </a:r>
            <a:r>
              <a:rPr lang="en-US" sz="2400" i="1" dirty="0"/>
              <a:t>any one of several designated areas on a ball field where the batter or catcher or coaches are positioned</a:t>
            </a:r>
            <a:endParaRPr lang="en-US" sz="2400" dirty="0"/>
          </a:p>
          <a:p>
            <a:pPr lvl="3"/>
            <a:r>
              <a:rPr lang="en-US" sz="2400" dirty="0">
                <a:solidFill>
                  <a:srgbClr val="00B0F0"/>
                </a:solidFill>
              </a:rPr>
              <a:t>Keyboard</a:t>
            </a:r>
            <a:r>
              <a:rPr lang="en-US" sz="2400" dirty="0"/>
              <a:t>: </a:t>
            </a:r>
            <a:r>
              <a:rPr lang="en-US" sz="2400" i="1" dirty="0"/>
              <a:t>holder consisting of an arrangement of hooks on which keys or locks can be hung</a:t>
            </a:r>
            <a:endParaRPr lang="en-US" sz="2400" dirty="0"/>
          </a:p>
          <a:p>
            <a:pPr marL="1028700" lvl="1" indent="-342900"/>
            <a:r>
              <a:rPr lang="en-US" sz="2400" dirty="0"/>
              <a:t>These </a:t>
            </a:r>
            <a:r>
              <a:rPr lang="en-US" sz="2400" dirty="0" err="1"/>
              <a:t>synsets</a:t>
            </a:r>
            <a:r>
              <a:rPr lang="en-US" sz="2400" dirty="0"/>
              <a:t> are hard to get right</a:t>
            </a:r>
          </a:p>
          <a:p>
            <a:pPr marL="1028700" lvl="1" indent="-342900"/>
            <a:r>
              <a:rPr lang="en-US" sz="2400" dirty="0"/>
              <a:t>Some workers do not read or understand the definition</a:t>
            </a:r>
          </a:p>
          <a:p>
            <a:pPr lvl="2" indent="0">
              <a:buNone/>
            </a:pPr>
            <a:endParaRPr lang="en-US" dirty="0"/>
          </a:p>
        </p:txBody>
      </p:sp>
    </p:spTree>
    <p:extLst>
      <p:ext uri="{BB962C8B-B14F-4D97-AF65-F5344CB8AC3E}">
        <p14:creationId xmlns:p14="http://schemas.microsoft.com/office/powerpoint/2010/main" val="1789641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Definition Quiz</a:t>
            </a:r>
          </a:p>
        </p:txBody>
      </p:sp>
      <p:pic>
        <p:nvPicPr>
          <p:cNvPr id="6" name="Picture 5">
            <a:extLst>
              <a:ext uri="{FF2B5EF4-FFF2-40B4-BE49-F238E27FC236}">
                <a16:creationId xmlns:a16="http://schemas.microsoft.com/office/drawing/2014/main" id="{24024BB6-1943-F04E-A727-8DAF65322FC3}"/>
              </a:ext>
            </a:extLst>
          </p:cNvPr>
          <p:cNvPicPr>
            <a:picLocks noChangeAspect="1"/>
          </p:cNvPicPr>
          <p:nvPr/>
        </p:nvPicPr>
        <p:blipFill>
          <a:blip r:embed="rId2"/>
          <a:stretch>
            <a:fillRect/>
          </a:stretch>
        </p:blipFill>
        <p:spPr>
          <a:xfrm>
            <a:off x="1080817" y="1347263"/>
            <a:ext cx="10030366" cy="4819362"/>
          </a:xfrm>
          <a:prstGeom prst="rect">
            <a:avLst/>
          </a:prstGeom>
        </p:spPr>
      </p:pic>
    </p:spTree>
    <p:extLst>
      <p:ext uri="{BB962C8B-B14F-4D97-AF65-F5344CB8AC3E}">
        <p14:creationId xmlns:p14="http://schemas.microsoft.com/office/powerpoint/2010/main" val="3808280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Definition Quiz</a:t>
            </a:r>
          </a:p>
        </p:txBody>
      </p:sp>
      <p:pic>
        <p:nvPicPr>
          <p:cNvPr id="3" name="Picture 2">
            <a:extLst>
              <a:ext uri="{FF2B5EF4-FFF2-40B4-BE49-F238E27FC236}">
                <a16:creationId xmlns:a16="http://schemas.microsoft.com/office/drawing/2014/main" id="{575DC678-C758-F742-A4BB-04208483D79F}"/>
              </a:ext>
            </a:extLst>
          </p:cNvPr>
          <p:cNvPicPr>
            <a:picLocks noChangeAspect="1"/>
          </p:cNvPicPr>
          <p:nvPr/>
        </p:nvPicPr>
        <p:blipFill>
          <a:blip r:embed="rId2"/>
          <a:stretch>
            <a:fillRect/>
          </a:stretch>
        </p:blipFill>
        <p:spPr>
          <a:xfrm>
            <a:off x="1044415" y="1334004"/>
            <a:ext cx="10103169" cy="4821469"/>
          </a:xfrm>
          <a:prstGeom prst="rect">
            <a:avLst/>
          </a:prstGeom>
        </p:spPr>
      </p:pic>
    </p:spTree>
    <p:extLst>
      <p:ext uri="{BB962C8B-B14F-4D97-AF65-F5344CB8AC3E}">
        <p14:creationId xmlns:p14="http://schemas.microsoft.com/office/powerpoint/2010/main" val="557122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Enhancement 3</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lstStyle/>
          <a:p>
            <a:pPr marL="342900" indent="-342900">
              <a:buFont typeface="Arial" panose="020B0604020202020204" pitchFamily="34" charset="0"/>
              <a:buChar char="•"/>
            </a:pPr>
            <a:r>
              <a:rPr lang="en-US" sz="2400" dirty="0"/>
              <a:t>Allow more feedback. E.g. “</a:t>
            </a:r>
            <a:r>
              <a:rPr lang="en-US" sz="2400" dirty="0" err="1"/>
              <a:t>unimagable</a:t>
            </a:r>
            <a:r>
              <a:rPr lang="en-US" sz="2400" dirty="0"/>
              <a:t> </a:t>
            </a:r>
            <a:r>
              <a:rPr lang="en-US" sz="2400" dirty="0" err="1"/>
              <a:t>synsets</a:t>
            </a:r>
            <a:r>
              <a:rPr lang="en-US" sz="2400" dirty="0"/>
              <a:t>” expert opinion</a:t>
            </a:r>
          </a:p>
          <a:p>
            <a:endParaRPr lang="en-US" sz="2400" dirty="0"/>
          </a:p>
          <a:p>
            <a:pPr lvl="2" indent="0">
              <a:buNone/>
            </a:pPr>
            <a:endParaRPr lang="en-US" dirty="0"/>
          </a:p>
        </p:txBody>
      </p:sp>
      <p:pic>
        <p:nvPicPr>
          <p:cNvPr id="4" name="Picture 3">
            <a:extLst>
              <a:ext uri="{FF2B5EF4-FFF2-40B4-BE49-F238E27FC236}">
                <a16:creationId xmlns:a16="http://schemas.microsoft.com/office/drawing/2014/main" id="{1A346C98-683D-CD4D-9B4D-72CCC95A40E5}"/>
              </a:ext>
            </a:extLst>
          </p:cNvPr>
          <p:cNvPicPr>
            <a:picLocks noChangeAspect="1"/>
          </p:cNvPicPr>
          <p:nvPr/>
        </p:nvPicPr>
        <p:blipFill>
          <a:blip r:embed="rId2"/>
          <a:stretch>
            <a:fillRect/>
          </a:stretch>
        </p:blipFill>
        <p:spPr>
          <a:xfrm>
            <a:off x="1996067" y="1864120"/>
            <a:ext cx="8558960" cy="4489633"/>
          </a:xfrm>
          <a:prstGeom prst="rect">
            <a:avLst/>
          </a:prstGeom>
        </p:spPr>
      </p:pic>
    </p:spTree>
    <p:extLst>
      <p:ext uri="{BB962C8B-B14F-4D97-AF65-F5344CB8AC3E}">
        <p14:creationId xmlns:p14="http://schemas.microsoft.com/office/powerpoint/2010/main" val="3264672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E2CA95-662D-AA4F-82A8-B50604B401F5}"/>
              </a:ext>
            </a:extLst>
          </p:cNvPr>
          <p:cNvPicPr>
            <a:picLocks noChangeAspect="1"/>
          </p:cNvPicPr>
          <p:nvPr/>
        </p:nvPicPr>
        <p:blipFill>
          <a:blip r:embed="rId2"/>
          <a:stretch>
            <a:fillRect/>
          </a:stretch>
        </p:blipFill>
        <p:spPr>
          <a:xfrm>
            <a:off x="2167054" y="672847"/>
            <a:ext cx="3928946" cy="603264"/>
          </a:xfrm>
          <a:prstGeom prst="rect">
            <a:avLst/>
          </a:prstGeom>
        </p:spPr>
      </p:pic>
      <p:sp>
        <p:nvSpPr>
          <p:cNvPr id="3" name="Rectangle 2">
            <a:extLst>
              <a:ext uri="{FF2B5EF4-FFF2-40B4-BE49-F238E27FC236}">
                <a16:creationId xmlns:a16="http://schemas.microsoft.com/office/drawing/2014/main" id="{EE06167C-7C53-2549-93C2-9194C7D63449}"/>
              </a:ext>
            </a:extLst>
          </p:cNvPr>
          <p:cNvSpPr/>
          <p:nvPr/>
        </p:nvSpPr>
        <p:spPr>
          <a:xfrm>
            <a:off x="6096000" y="780992"/>
            <a:ext cx="4316631" cy="584775"/>
          </a:xfrm>
          <a:prstGeom prst="rect">
            <a:avLst/>
          </a:prstGeom>
        </p:spPr>
        <p:txBody>
          <a:bodyPr wrap="none">
            <a:spAutoFit/>
          </a:bodyPr>
          <a:lstStyle/>
          <a:p>
            <a:pPr algn="ctr"/>
            <a:r>
              <a:rPr lang="en-US" sz="3200" dirty="0">
                <a:solidFill>
                  <a:srgbClr val="000000"/>
                </a:solidFill>
                <a:latin typeface="Calibri" panose="020F0502020204030204" pitchFamily="34" charset="0"/>
              </a:rPr>
              <a:t>is built by crowdsourcing</a:t>
            </a:r>
            <a:endParaRPr lang="en-US" sz="3200" dirty="0">
              <a:solidFill>
                <a:srgbClr val="000000"/>
              </a:solidFill>
              <a:effectLst/>
              <a:latin typeface="Calibri" panose="020F0502020204030204" pitchFamily="34" charset="0"/>
            </a:endParaRPr>
          </a:p>
        </p:txBody>
      </p:sp>
      <p:sp>
        <p:nvSpPr>
          <p:cNvPr id="4" name="Rectangle 3">
            <a:extLst>
              <a:ext uri="{FF2B5EF4-FFF2-40B4-BE49-F238E27FC236}">
                <a16:creationId xmlns:a16="http://schemas.microsoft.com/office/drawing/2014/main" id="{C9A2456F-299A-A349-AB1F-A0D351249929}"/>
              </a:ext>
            </a:extLst>
          </p:cNvPr>
          <p:cNvSpPr/>
          <p:nvPr/>
        </p:nvSpPr>
        <p:spPr>
          <a:xfrm>
            <a:off x="2624253" y="2459504"/>
            <a:ext cx="6943493" cy="1938992"/>
          </a:xfrm>
          <a:prstGeom prst="rect">
            <a:avLst/>
          </a:prstGeom>
        </p:spPr>
        <p:txBody>
          <a:bodyPr wrap="square">
            <a:spAutoFit/>
          </a:bodyPr>
          <a:lstStyle/>
          <a:p>
            <a:pPr algn="ctr"/>
            <a:r>
              <a:rPr lang="en-US" sz="2400" dirty="0"/>
              <a:t>July 2008: 0 images</a:t>
            </a:r>
          </a:p>
          <a:p>
            <a:pPr algn="ctr"/>
            <a:endParaRPr lang="en-US" sz="2400" dirty="0"/>
          </a:p>
          <a:p>
            <a:pPr algn="ctr"/>
            <a:r>
              <a:rPr lang="en-US" sz="2400" dirty="0"/>
              <a:t>Dec 2008: 3 million images, 6000+ </a:t>
            </a:r>
            <a:r>
              <a:rPr lang="en-US" sz="2400" dirty="0" err="1"/>
              <a:t>synsets</a:t>
            </a:r>
            <a:endParaRPr lang="en-US" sz="2400" dirty="0"/>
          </a:p>
          <a:p>
            <a:pPr algn="ctr"/>
            <a:endParaRPr lang="en-US" sz="2400" dirty="0"/>
          </a:p>
          <a:p>
            <a:pPr algn="ctr"/>
            <a:r>
              <a:rPr lang="en-US" sz="2400" dirty="0"/>
              <a:t>April 2010: 11 million images, 15,000+ </a:t>
            </a:r>
            <a:r>
              <a:rPr lang="en-US" sz="2400" dirty="0" err="1"/>
              <a:t>synsets</a:t>
            </a:r>
            <a:endParaRPr lang="en-US" dirty="0"/>
          </a:p>
        </p:txBody>
      </p:sp>
    </p:spTree>
    <p:extLst>
      <p:ext uri="{BB962C8B-B14F-4D97-AF65-F5344CB8AC3E}">
        <p14:creationId xmlns:p14="http://schemas.microsoft.com/office/powerpoint/2010/main" val="267594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28FF3F-F822-FB47-BE7F-81A3E68EEA91}"/>
              </a:ext>
            </a:extLst>
          </p:cNvPr>
          <p:cNvPicPr>
            <a:picLocks noChangeAspect="1"/>
          </p:cNvPicPr>
          <p:nvPr/>
        </p:nvPicPr>
        <p:blipFill>
          <a:blip r:embed="rId2"/>
          <a:stretch>
            <a:fillRect/>
          </a:stretch>
        </p:blipFill>
        <p:spPr>
          <a:xfrm>
            <a:off x="3348832" y="337480"/>
            <a:ext cx="5494335" cy="4123007"/>
          </a:xfrm>
          <a:prstGeom prst="rect">
            <a:avLst/>
          </a:prstGeom>
        </p:spPr>
      </p:pic>
      <p:pic>
        <p:nvPicPr>
          <p:cNvPr id="3" name="Picture 2">
            <a:extLst>
              <a:ext uri="{FF2B5EF4-FFF2-40B4-BE49-F238E27FC236}">
                <a16:creationId xmlns:a16="http://schemas.microsoft.com/office/drawing/2014/main" id="{3590105B-5A76-A34D-A05B-57EC4629FBC9}"/>
              </a:ext>
            </a:extLst>
          </p:cNvPr>
          <p:cNvPicPr>
            <a:picLocks noChangeAspect="1"/>
          </p:cNvPicPr>
          <p:nvPr/>
        </p:nvPicPr>
        <p:blipFill>
          <a:blip r:embed="rId3"/>
          <a:stretch>
            <a:fillRect/>
          </a:stretch>
        </p:blipFill>
        <p:spPr>
          <a:xfrm>
            <a:off x="3348831" y="337480"/>
            <a:ext cx="5494336" cy="4116248"/>
          </a:xfrm>
          <a:prstGeom prst="rect">
            <a:avLst/>
          </a:prstGeom>
        </p:spPr>
      </p:pic>
    </p:spTree>
    <p:extLst>
      <p:ext uri="{BB962C8B-B14F-4D97-AF65-F5344CB8AC3E}">
        <p14:creationId xmlns:p14="http://schemas.microsoft.com/office/powerpoint/2010/main" val="882854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err="1"/>
              <a:t>MTurk</a:t>
            </a:r>
            <a:r>
              <a:rPr lang="en-US" dirty="0"/>
              <a:t> Tracker</a:t>
            </a:r>
          </a:p>
        </p:txBody>
      </p:sp>
      <p:pic>
        <p:nvPicPr>
          <p:cNvPr id="4" name="Picture 3">
            <a:extLst>
              <a:ext uri="{FF2B5EF4-FFF2-40B4-BE49-F238E27FC236}">
                <a16:creationId xmlns:a16="http://schemas.microsoft.com/office/drawing/2014/main" id="{F763F1DD-A308-8142-A03B-DC011BB96950}"/>
              </a:ext>
            </a:extLst>
          </p:cNvPr>
          <p:cNvPicPr>
            <a:picLocks noChangeAspect="1"/>
          </p:cNvPicPr>
          <p:nvPr/>
        </p:nvPicPr>
        <p:blipFill>
          <a:blip r:embed="rId2"/>
          <a:stretch>
            <a:fillRect/>
          </a:stretch>
        </p:blipFill>
        <p:spPr>
          <a:xfrm>
            <a:off x="2854944" y="1192036"/>
            <a:ext cx="6482111" cy="4473928"/>
          </a:xfrm>
          <a:prstGeom prst="rect">
            <a:avLst/>
          </a:prstGeom>
        </p:spPr>
      </p:pic>
      <p:pic>
        <p:nvPicPr>
          <p:cNvPr id="5" name="Picture 4">
            <a:extLst>
              <a:ext uri="{FF2B5EF4-FFF2-40B4-BE49-F238E27FC236}">
                <a16:creationId xmlns:a16="http://schemas.microsoft.com/office/drawing/2014/main" id="{04D41E90-BC9F-6248-83C7-64E2974F8B1A}"/>
              </a:ext>
            </a:extLst>
          </p:cNvPr>
          <p:cNvPicPr>
            <a:picLocks noChangeAspect="1"/>
          </p:cNvPicPr>
          <p:nvPr/>
        </p:nvPicPr>
        <p:blipFill>
          <a:blip r:embed="rId3"/>
          <a:stretch>
            <a:fillRect/>
          </a:stretch>
        </p:blipFill>
        <p:spPr>
          <a:xfrm>
            <a:off x="9337055" y="1282391"/>
            <a:ext cx="899949" cy="3858321"/>
          </a:xfrm>
          <a:prstGeom prst="rect">
            <a:avLst/>
          </a:prstGeom>
        </p:spPr>
      </p:pic>
      <p:pic>
        <p:nvPicPr>
          <p:cNvPr id="6" name="Picture 5">
            <a:extLst>
              <a:ext uri="{FF2B5EF4-FFF2-40B4-BE49-F238E27FC236}">
                <a16:creationId xmlns:a16="http://schemas.microsoft.com/office/drawing/2014/main" id="{A18F0059-FAB5-F84F-B071-2246BB5C07D8}"/>
              </a:ext>
            </a:extLst>
          </p:cNvPr>
          <p:cNvPicPr>
            <a:picLocks noChangeAspect="1"/>
          </p:cNvPicPr>
          <p:nvPr/>
        </p:nvPicPr>
        <p:blipFill>
          <a:blip r:embed="rId4"/>
          <a:stretch>
            <a:fillRect/>
          </a:stretch>
        </p:blipFill>
        <p:spPr>
          <a:xfrm>
            <a:off x="2895832" y="5665964"/>
            <a:ext cx="6441223" cy="488491"/>
          </a:xfrm>
          <a:prstGeom prst="rect">
            <a:avLst/>
          </a:prstGeom>
        </p:spPr>
      </p:pic>
    </p:spTree>
    <p:extLst>
      <p:ext uri="{BB962C8B-B14F-4D97-AF65-F5344CB8AC3E}">
        <p14:creationId xmlns:p14="http://schemas.microsoft.com/office/powerpoint/2010/main" val="3404717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U.S economy 2008 - 2010</a:t>
            </a:r>
          </a:p>
        </p:txBody>
      </p:sp>
      <p:pic>
        <p:nvPicPr>
          <p:cNvPr id="3" name="Picture 2">
            <a:extLst>
              <a:ext uri="{FF2B5EF4-FFF2-40B4-BE49-F238E27FC236}">
                <a16:creationId xmlns:a16="http://schemas.microsoft.com/office/drawing/2014/main" id="{320B129C-E8AF-1148-A67B-CA1F5BAE6279}"/>
              </a:ext>
            </a:extLst>
          </p:cNvPr>
          <p:cNvPicPr>
            <a:picLocks noChangeAspect="1"/>
          </p:cNvPicPr>
          <p:nvPr/>
        </p:nvPicPr>
        <p:blipFill>
          <a:blip r:embed="rId2"/>
          <a:stretch>
            <a:fillRect/>
          </a:stretch>
        </p:blipFill>
        <p:spPr>
          <a:xfrm>
            <a:off x="750384" y="1274407"/>
            <a:ext cx="5971746" cy="3565222"/>
          </a:xfrm>
          <a:prstGeom prst="rect">
            <a:avLst/>
          </a:prstGeom>
        </p:spPr>
      </p:pic>
      <p:pic>
        <p:nvPicPr>
          <p:cNvPr id="7" name="Picture 6">
            <a:extLst>
              <a:ext uri="{FF2B5EF4-FFF2-40B4-BE49-F238E27FC236}">
                <a16:creationId xmlns:a16="http://schemas.microsoft.com/office/drawing/2014/main" id="{49EE6E13-3C46-DE48-B4C1-91A813F4ED36}"/>
              </a:ext>
            </a:extLst>
          </p:cNvPr>
          <p:cNvPicPr>
            <a:picLocks noChangeAspect="1"/>
          </p:cNvPicPr>
          <p:nvPr/>
        </p:nvPicPr>
        <p:blipFill>
          <a:blip r:embed="rId3"/>
          <a:stretch>
            <a:fillRect/>
          </a:stretch>
        </p:blipFill>
        <p:spPr>
          <a:xfrm>
            <a:off x="7044023" y="1422528"/>
            <a:ext cx="4397593" cy="3291840"/>
          </a:xfrm>
          <a:prstGeom prst="rect">
            <a:avLst/>
          </a:prstGeom>
        </p:spPr>
      </p:pic>
      <p:pic>
        <p:nvPicPr>
          <p:cNvPr id="8" name="Picture 7">
            <a:extLst>
              <a:ext uri="{FF2B5EF4-FFF2-40B4-BE49-F238E27FC236}">
                <a16:creationId xmlns:a16="http://schemas.microsoft.com/office/drawing/2014/main" id="{243689A8-AFE3-EF44-921E-0F7202914387}"/>
              </a:ext>
            </a:extLst>
          </p:cNvPr>
          <p:cNvPicPr>
            <a:picLocks noChangeAspect="1"/>
          </p:cNvPicPr>
          <p:nvPr/>
        </p:nvPicPr>
        <p:blipFill>
          <a:blip r:embed="rId4"/>
          <a:stretch>
            <a:fillRect/>
          </a:stretch>
        </p:blipFill>
        <p:spPr>
          <a:xfrm>
            <a:off x="473971" y="5113550"/>
            <a:ext cx="11244057" cy="1028700"/>
          </a:xfrm>
          <a:prstGeom prst="rect">
            <a:avLst/>
          </a:prstGeom>
        </p:spPr>
      </p:pic>
    </p:spTree>
    <p:extLst>
      <p:ext uri="{BB962C8B-B14F-4D97-AF65-F5344CB8AC3E}">
        <p14:creationId xmlns:p14="http://schemas.microsoft.com/office/powerpoint/2010/main" val="1385758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Accuracy</a:t>
            </a:r>
          </a:p>
        </p:txBody>
      </p:sp>
      <p:pic>
        <p:nvPicPr>
          <p:cNvPr id="4" name="Picture 3">
            <a:extLst>
              <a:ext uri="{FF2B5EF4-FFF2-40B4-BE49-F238E27FC236}">
                <a16:creationId xmlns:a16="http://schemas.microsoft.com/office/drawing/2014/main" id="{A052618C-02C9-9B49-B83B-53F931D43280}"/>
              </a:ext>
            </a:extLst>
          </p:cNvPr>
          <p:cNvPicPr>
            <a:picLocks noChangeAspect="1"/>
          </p:cNvPicPr>
          <p:nvPr/>
        </p:nvPicPr>
        <p:blipFill>
          <a:blip r:embed="rId2"/>
          <a:stretch>
            <a:fillRect/>
          </a:stretch>
        </p:blipFill>
        <p:spPr>
          <a:xfrm>
            <a:off x="1332570" y="1424764"/>
            <a:ext cx="9526859" cy="3707497"/>
          </a:xfrm>
          <a:prstGeom prst="rect">
            <a:avLst/>
          </a:prstGeom>
        </p:spPr>
      </p:pic>
      <p:sp>
        <p:nvSpPr>
          <p:cNvPr id="5" name="Rectangle 4">
            <a:extLst>
              <a:ext uri="{FF2B5EF4-FFF2-40B4-BE49-F238E27FC236}">
                <a16:creationId xmlns:a16="http://schemas.microsoft.com/office/drawing/2014/main" id="{C562AB58-2706-0549-84DD-EC7066C126FF}"/>
              </a:ext>
            </a:extLst>
          </p:cNvPr>
          <p:cNvSpPr/>
          <p:nvPr/>
        </p:nvSpPr>
        <p:spPr>
          <a:xfrm>
            <a:off x="5856069" y="5898324"/>
            <a:ext cx="5059205" cy="369332"/>
          </a:xfrm>
          <a:prstGeom prst="rect">
            <a:avLst/>
          </a:prstGeom>
        </p:spPr>
        <p:txBody>
          <a:bodyPr wrap="none">
            <a:spAutoFit/>
          </a:bodyPr>
          <a:lstStyle/>
          <a:p>
            <a:r>
              <a:rPr lang="en-US" dirty="0"/>
              <a:t>Deng, Dong, </a:t>
            </a:r>
            <a:r>
              <a:rPr lang="en-US" dirty="0" err="1"/>
              <a:t>Socher</a:t>
            </a:r>
            <a:r>
              <a:rPr lang="en-US" dirty="0"/>
              <a:t>, Li, Li, &amp; Fei-Fei, CVPR, 2009</a:t>
            </a:r>
          </a:p>
        </p:txBody>
      </p:sp>
    </p:spTree>
    <p:extLst>
      <p:ext uri="{BB962C8B-B14F-4D97-AF65-F5344CB8AC3E}">
        <p14:creationId xmlns:p14="http://schemas.microsoft.com/office/powerpoint/2010/main" val="1601509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Diversity</a:t>
            </a:r>
          </a:p>
        </p:txBody>
      </p:sp>
      <p:pic>
        <p:nvPicPr>
          <p:cNvPr id="7" name="Picture 6">
            <a:extLst>
              <a:ext uri="{FF2B5EF4-FFF2-40B4-BE49-F238E27FC236}">
                <a16:creationId xmlns:a16="http://schemas.microsoft.com/office/drawing/2014/main" id="{C6944C90-FAA4-194D-AF07-733AC4625B0D}"/>
              </a:ext>
            </a:extLst>
          </p:cNvPr>
          <p:cNvPicPr>
            <a:picLocks noChangeAspect="1"/>
          </p:cNvPicPr>
          <p:nvPr/>
        </p:nvPicPr>
        <p:blipFill>
          <a:blip r:embed="rId2"/>
          <a:stretch>
            <a:fillRect/>
          </a:stretch>
        </p:blipFill>
        <p:spPr>
          <a:xfrm>
            <a:off x="4638907" y="3676159"/>
            <a:ext cx="5727698" cy="2684371"/>
          </a:xfrm>
          <a:prstGeom prst="rect">
            <a:avLst/>
          </a:prstGeom>
        </p:spPr>
      </p:pic>
      <p:pic>
        <p:nvPicPr>
          <p:cNvPr id="8" name="Picture 7">
            <a:extLst>
              <a:ext uri="{FF2B5EF4-FFF2-40B4-BE49-F238E27FC236}">
                <a16:creationId xmlns:a16="http://schemas.microsoft.com/office/drawing/2014/main" id="{00271AE3-7008-0B48-91C0-69EBCFD216FE}"/>
              </a:ext>
            </a:extLst>
          </p:cNvPr>
          <p:cNvPicPr>
            <a:picLocks noChangeAspect="1"/>
          </p:cNvPicPr>
          <p:nvPr/>
        </p:nvPicPr>
        <p:blipFill>
          <a:blip r:embed="rId3"/>
          <a:stretch>
            <a:fillRect/>
          </a:stretch>
        </p:blipFill>
        <p:spPr>
          <a:xfrm>
            <a:off x="4487695" y="506536"/>
            <a:ext cx="5878910" cy="2922464"/>
          </a:xfrm>
          <a:prstGeom prst="rect">
            <a:avLst/>
          </a:prstGeom>
        </p:spPr>
      </p:pic>
      <p:pic>
        <p:nvPicPr>
          <p:cNvPr id="9" name="Picture 8">
            <a:extLst>
              <a:ext uri="{FF2B5EF4-FFF2-40B4-BE49-F238E27FC236}">
                <a16:creationId xmlns:a16="http://schemas.microsoft.com/office/drawing/2014/main" id="{629BC398-9EF5-7A45-A417-6B182B2AE020}"/>
              </a:ext>
            </a:extLst>
          </p:cNvPr>
          <p:cNvPicPr>
            <a:picLocks noChangeAspect="1"/>
          </p:cNvPicPr>
          <p:nvPr/>
        </p:nvPicPr>
        <p:blipFill>
          <a:blip r:embed="rId4"/>
          <a:stretch>
            <a:fillRect/>
          </a:stretch>
        </p:blipFill>
        <p:spPr>
          <a:xfrm>
            <a:off x="1195889" y="1681356"/>
            <a:ext cx="2743137" cy="3495287"/>
          </a:xfrm>
          <a:prstGeom prst="rect">
            <a:avLst/>
          </a:prstGeom>
        </p:spPr>
      </p:pic>
    </p:spTree>
    <p:extLst>
      <p:ext uri="{BB962C8B-B14F-4D97-AF65-F5344CB8AC3E}">
        <p14:creationId xmlns:p14="http://schemas.microsoft.com/office/powerpoint/2010/main" val="2770278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Diversity</a:t>
            </a:r>
          </a:p>
        </p:txBody>
      </p:sp>
      <p:pic>
        <p:nvPicPr>
          <p:cNvPr id="3" name="Picture 2">
            <a:extLst>
              <a:ext uri="{FF2B5EF4-FFF2-40B4-BE49-F238E27FC236}">
                <a16:creationId xmlns:a16="http://schemas.microsoft.com/office/drawing/2014/main" id="{589D6438-F596-BE42-B3A7-0EEDE8E15B12}"/>
              </a:ext>
            </a:extLst>
          </p:cNvPr>
          <p:cNvPicPr>
            <a:picLocks noChangeAspect="1"/>
          </p:cNvPicPr>
          <p:nvPr/>
        </p:nvPicPr>
        <p:blipFill>
          <a:blip r:embed="rId2"/>
          <a:stretch>
            <a:fillRect/>
          </a:stretch>
        </p:blipFill>
        <p:spPr>
          <a:xfrm>
            <a:off x="2698595" y="1216387"/>
            <a:ext cx="7156914" cy="4083227"/>
          </a:xfrm>
          <a:prstGeom prst="rect">
            <a:avLst/>
          </a:prstGeom>
        </p:spPr>
      </p:pic>
      <p:pic>
        <p:nvPicPr>
          <p:cNvPr id="4" name="Picture 3">
            <a:extLst>
              <a:ext uri="{FF2B5EF4-FFF2-40B4-BE49-F238E27FC236}">
                <a16:creationId xmlns:a16="http://schemas.microsoft.com/office/drawing/2014/main" id="{7E411AB8-659E-E84A-934F-B464FC4B14FE}"/>
              </a:ext>
            </a:extLst>
          </p:cNvPr>
          <p:cNvPicPr>
            <a:picLocks noChangeAspect="1"/>
          </p:cNvPicPr>
          <p:nvPr/>
        </p:nvPicPr>
        <p:blipFill>
          <a:blip r:embed="rId3"/>
          <a:stretch>
            <a:fillRect/>
          </a:stretch>
        </p:blipFill>
        <p:spPr>
          <a:xfrm>
            <a:off x="2698596" y="6077415"/>
            <a:ext cx="7156914" cy="317112"/>
          </a:xfrm>
          <a:prstGeom prst="rect">
            <a:avLst/>
          </a:prstGeom>
        </p:spPr>
      </p:pic>
    </p:spTree>
    <p:extLst>
      <p:ext uri="{BB962C8B-B14F-4D97-AF65-F5344CB8AC3E}">
        <p14:creationId xmlns:p14="http://schemas.microsoft.com/office/powerpoint/2010/main" val="3482585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Comparison among free datasets</a:t>
            </a:r>
          </a:p>
        </p:txBody>
      </p:sp>
      <p:pic>
        <p:nvPicPr>
          <p:cNvPr id="5" name="Picture 4">
            <a:extLst>
              <a:ext uri="{FF2B5EF4-FFF2-40B4-BE49-F238E27FC236}">
                <a16:creationId xmlns:a16="http://schemas.microsoft.com/office/drawing/2014/main" id="{D719E933-D108-9C41-9DC8-BB6BBAC12CB3}"/>
              </a:ext>
            </a:extLst>
          </p:cNvPr>
          <p:cNvPicPr>
            <a:picLocks noChangeAspect="1"/>
          </p:cNvPicPr>
          <p:nvPr/>
        </p:nvPicPr>
        <p:blipFill>
          <a:blip r:embed="rId2"/>
          <a:stretch>
            <a:fillRect/>
          </a:stretch>
        </p:blipFill>
        <p:spPr>
          <a:xfrm>
            <a:off x="2848506" y="1283404"/>
            <a:ext cx="6494987" cy="4291192"/>
          </a:xfrm>
          <a:prstGeom prst="rect">
            <a:avLst/>
          </a:prstGeom>
        </p:spPr>
      </p:pic>
      <p:sp>
        <p:nvSpPr>
          <p:cNvPr id="6" name="Rectangle 5">
            <a:extLst>
              <a:ext uri="{FF2B5EF4-FFF2-40B4-BE49-F238E27FC236}">
                <a16:creationId xmlns:a16="http://schemas.microsoft.com/office/drawing/2014/main" id="{1E84D55C-B090-4A47-9D95-45B715B44BB8}"/>
              </a:ext>
            </a:extLst>
          </p:cNvPr>
          <p:cNvSpPr/>
          <p:nvPr/>
        </p:nvSpPr>
        <p:spPr>
          <a:xfrm>
            <a:off x="533398" y="5720823"/>
            <a:ext cx="11125201" cy="646331"/>
          </a:xfrm>
          <a:prstGeom prst="rect">
            <a:avLst/>
          </a:prstGeom>
        </p:spPr>
        <p:txBody>
          <a:bodyPr wrap="square">
            <a:spAutoFit/>
          </a:bodyPr>
          <a:lstStyle/>
          <a:p>
            <a:pPr marL="342900" indent="-342900">
              <a:buAutoNum type="arabicPeriod"/>
            </a:pPr>
            <a:r>
              <a:rPr lang="en-US" dirty="0"/>
              <a:t>Excluding the Caltech101 datasets from PASCAL</a:t>
            </a:r>
          </a:p>
          <a:p>
            <a:r>
              <a:rPr lang="en-US" dirty="0"/>
              <a:t>2.   No image in this dataset is human annotated. The # of clean images per category is a rough estimation</a:t>
            </a:r>
          </a:p>
        </p:txBody>
      </p:sp>
    </p:spTree>
    <p:extLst>
      <p:ext uri="{BB962C8B-B14F-4D97-AF65-F5344CB8AC3E}">
        <p14:creationId xmlns:p14="http://schemas.microsoft.com/office/powerpoint/2010/main" val="1424140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Scale</a:t>
            </a:r>
          </a:p>
        </p:txBody>
      </p:sp>
      <p:pic>
        <p:nvPicPr>
          <p:cNvPr id="4" name="Picture 3">
            <a:extLst>
              <a:ext uri="{FF2B5EF4-FFF2-40B4-BE49-F238E27FC236}">
                <a16:creationId xmlns:a16="http://schemas.microsoft.com/office/drawing/2014/main" id="{C04F4660-B267-C846-AD9F-468F70D8B2FA}"/>
              </a:ext>
            </a:extLst>
          </p:cNvPr>
          <p:cNvPicPr>
            <a:picLocks noChangeAspect="1"/>
          </p:cNvPicPr>
          <p:nvPr/>
        </p:nvPicPr>
        <p:blipFill>
          <a:blip r:embed="rId2"/>
          <a:stretch>
            <a:fillRect/>
          </a:stretch>
        </p:blipFill>
        <p:spPr>
          <a:xfrm>
            <a:off x="1918009" y="1362985"/>
            <a:ext cx="4273395" cy="3839378"/>
          </a:xfrm>
          <a:prstGeom prst="rect">
            <a:avLst/>
          </a:prstGeom>
        </p:spPr>
      </p:pic>
      <p:pic>
        <p:nvPicPr>
          <p:cNvPr id="7" name="Picture 6">
            <a:extLst>
              <a:ext uri="{FF2B5EF4-FFF2-40B4-BE49-F238E27FC236}">
                <a16:creationId xmlns:a16="http://schemas.microsoft.com/office/drawing/2014/main" id="{BE63F5AE-E1AE-E04C-9593-9F6C927BC3D8}"/>
              </a:ext>
            </a:extLst>
          </p:cNvPr>
          <p:cNvPicPr>
            <a:picLocks noChangeAspect="1"/>
          </p:cNvPicPr>
          <p:nvPr/>
        </p:nvPicPr>
        <p:blipFill>
          <a:blip r:embed="rId3"/>
          <a:stretch>
            <a:fillRect/>
          </a:stretch>
        </p:blipFill>
        <p:spPr>
          <a:xfrm>
            <a:off x="6703586" y="1362984"/>
            <a:ext cx="3915825" cy="3839377"/>
          </a:xfrm>
          <a:prstGeom prst="rect">
            <a:avLst/>
          </a:prstGeom>
        </p:spPr>
      </p:pic>
      <p:sp>
        <p:nvSpPr>
          <p:cNvPr id="8" name="Rectangle 7">
            <a:extLst>
              <a:ext uri="{FF2B5EF4-FFF2-40B4-BE49-F238E27FC236}">
                <a16:creationId xmlns:a16="http://schemas.microsoft.com/office/drawing/2014/main" id="{BCA1B63E-1564-FF43-897A-8631C0B8E661}"/>
              </a:ext>
            </a:extLst>
          </p:cNvPr>
          <p:cNvSpPr/>
          <p:nvPr/>
        </p:nvSpPr>
        <p:spPr>
          <a:xfrm>
            <a:off x="3245029" y="5233405"/>
            <a:ext cx="1619354" cy="523220"/>
          </a:xfrm>
          <a:prstGeom prst="rect">
            <a:avLst/>
          </a:prstGeom>
        </p:spPr>
        <p:txBody>
          <a:bodyPr wrap="none">
            <a:spAutoFit/>
          </a:bodyPr>
          <a:lstStyle/>
          <a:p>
            <a:r>
              <a:rPr lang="en-US" sz="2800" b="1" dirty="0"/>
              <a:t>LabelMe</a:t>
            </a:r>
            <a:endParaRPr lang="en-US" b="1" dirty="0"/>
          </a:p>
        </p:txBody>
      </p:sp>
      <p:sp>
        <p:nvSpPr>
          <p:cNvPr id="9" name="Rectangle 8">
            <a:extLst>
              <a:ext uri="{FF2B5EF4-FFF2-40B4-BE49-F238E27FC236}">
                <a16:creationId xmlns:a16="http://schemas.microsoft.com/office/drawing/2014/main" id="{BFFCFFAC-9EB3-2543-81DE-A3E8806C3DE1}"/>
              </a:ext>
            </a:extLst>
          </p:cNvPr>
          <p:cNvSpPr/>
          <p:nvPr/>
        </p:nvSpPr>
        <p:spPr>
          <a:xfrm>
            <a:off x="2784176" y="5756625"/>
            <a:ext cx="2873298" cy="646331"/>
          </a:xfrm>
          <a:prstGeom prst="rect">
            <a:avLst/>
          </a:prstGeom>
        </p:spPr>
        <p:txBody>
          <a:bodyPr wrap="square">
            <a:spAutoFit/>
          </a:bodyPr>
          <a:lstStyle/>
          <a:p>
            <a:r>
              <a:rPr lang="en-US" dirty="0"/>
              <a:t>Russell et al. 2005; </a:t>
            </a:r>
          </a:p>
          <a:p>
            <a:r>
              <a:rPr lang="en-US" dirty="0"/>
              <a:t>statistics obtained in 2009</a:t>
            </a:r>
          </a:p>
        </p:txBody>
      </p:sp>
      <p:pic>
        <p:nvPicPr>
          <p:cNvPr id="10" name="Picture 9">
            <a:extLst>
              <a:ext uri="{FF2B5EF4-FFF2-40B4-BE49-F238E27FC236}">
                <a16:creationId xmlns:a16="http://schemas.microsoft.com/office/drawing/2014/main" id="{D80D153E-DEF2-B048-9136-0DE62F464B63}"/>
              </a:ext>
            </a:extLst>
          </p:cNvPr>
          <p:cNvPicPr>
            <a:picLocks noChangeAspect="1"/>
          </p:cNvPicPr>
          <p:nvPr/>
        </p:nvPicPr>
        <p:blipFill>
          <a:blip r:embed="rId4"/>
          <a:stretch>
            <a:fillRect/>
          </a:stretch>
        </p:blipFill>
        <p:spPr>
          <a:xfrm>
            <a:off x="7327619" y="5156516"/>
            <a:ext cx="3014546" cy="937021"/>
          </a:xfrm>
          <a:prstGeom prst="rect">
            <a:avLst/>
          </a:prstGeom>
        </p:spPr>
      </p:pic>
    </p:spTree>
    <p:extLst>
      <p:ext uri="{BB962C8B-B14F-4D97-AF65-F5344CB8AC3E}">
        <p14:creationId xmlns:p14="http://schemas.microsoft.com/office/powerpoint/2010/main" val="3647338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a:xfrm>
            <a:off x="940419" y="1368734"/>
            <a:ext cx="3617950" cy="973022"/>
          </a:xfrm>
        </p:spPr>
        <p:txBody>
          <a:bodyPr>
            <a:normAutofit fontScale="90000"/>
          </a:bodyPr>
          <a:lstStyle/>
          <a:p>
            <a:r>
              <a:rPr lang="en-US" dirty="0"/>
              <a:t>What does classifying more than 10,000 image categories tell us?</a:t>
            </a:r>
          </a:p>
        </p:txBody>
      </p:sp>
      <p:pic>
        <p:nvPicPr>
          <p:cNvPr id="4" name="Picture 3">
            <a:extLst>
              <a:ext uri="{FF2B5EF4-FFF2-40B4-BE49-F238E27FC236}">
                <a16:creationId xmlns:a16="http://schemas.microsoft.com/office/drawing/2014/main" id="{72EE3717-C89C-7D4E-8570-63456612C423}"/>
              </a:ext>
            </a:extLst>
          </p:cNvPr>
          <p:cNvPicPr>
            <a:picLocks noChangeAspect="1"/>
          </p:cNvPicPr>
          <p:nvPr/>
        </p:nvPicPr>
        <p:blipFill>
          <a:blip r:embed="rId2"/>
          <a:stretch>
            <a:fillRect/>
          </a:stretch>
        </p:blipFill>
        <p:spPr>
          <a:xfrm>
            <a:off x="4558369" y="1451782"/>
            <a:ext cx="6693212" cy="4735275"/>
          </a:xfrm>
          <a:prstGeom prst="rect">
            <a:avLst/>
          </a:prstGeom>
        </p:spPr>
      </p:pic>
      <p:pic>
        <p:nvPicPr>
          <p:cNvPr id="5" name="Picture 4">
            <a:extLst>
              <a:ext uri="{FF2B5EF4-FFF2-40B4-BE49-F238E27FC236}">
                <a16:creationId xmlns:a16="http://schemas.microsoft.com/office/drawing/2014/main" id="{92B2AFA8-5B25-8B4D-9289-774D40DD40D7}"/>
              </a:ext>
            </a:extLst>
          </p:cNvPr>
          <p:cNvPicPr>
            <a:picLocks noChangeAspect="1"/>
          </p:cNvPicPr>
          <p:nvPr/>
        </p:nvPicPr>
        <p:blipFill>
          <a:blip r:embed="rId3"/>
          <a:stretch>
            <a:fillRect/>
          </a:stretch>
        </p:blipFill>
        <p:spPr>
          <a:xfrm>
            <a:off x="535256" y="3157665"/>
            <a:ext cx="3922751" cy="2942063"/>
          </a:xfrm>
          <a:prstGeom prst="rect">
            <a:avLst/>
          </a:prstGeom>
        </p:spPr>
      </p:pic>
    </p:spTree>
    <p:extLst>
      <p:ext uri="{BB962C8B-B14F-4D97-AF65-F5344CB8AC3E}">
        <p14:creationId xmlns:p14="http://schemas.microsoft.com/office/powerpoint/2010/main" val="3862032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Size matters</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a:xfrm>
            <a:off x="399673" y="1348547"/>
            <a:ext cx="5696327" cy="4793836"/>
          </a:xfrm>
        </p:spPr>
        <p:txBody>
          <a:bodyPr>
            <a:normAutofit/>
          </a:bodyPr>
          <a:lstStyle/>
          <a:p>
            <a:pPr marL="342900" indent="-342900">
              <a:buFont typeface="Arial" panose="020B0604020202020204" pitchFamily="34" charset="0"/>
              <a:buChar char="•"/>
            </a:pPr>
            <a:r>
              <a:rPr lang="en-US" sz="2400" dirty="0"/>
              <a:t>6.4% for 10K categories</a:t>
            </a:r>
          </a:p>
          <a:p>
            <a:pPr marL="342900" indent="-342900">
              <a:buFont typeface="Arial" panose="020B0604020202020204" pitchFamily="34" charset="0"/>
              <a:buChar char="•"/>
            </a:pPr>
            <a:r>
              <a:rPr lang="en-US" sz="2400" dirty="0"/>
              <a:t>Better than we expected (instead of dropping at the rate of 10x; it is roughly at about 2x)</a:t>
            </a:r>
          </a:p>
          <a:p>
            <a:pPr marL="342900" indent="-342900">
              <a:buFont typeface="Arial" panose="020B0604020202020204" pitchFamily="34" charset="0"/>
              <a:buChar char="•"/>
            </a:pPr>
            <a:r>
              <a:rPr lang="en-US" sz="2400" dirty="0"/>
              <a:t>An ordering switch between SVM and NN methods when the # of categories become large</a:t>
            </a:r>
          </a:p>
        </p:txBody>
      </p:sp>
      <p:pic>
        <p:nvPicPr>
          <p:cNvPr id="4" name="Picture 3">
            <a:extLst>
              <a:ext uri="{FF2B5EF4-FFF2-40B4-BE49-F238E27FC236}">
                <a16:creationId xmlns:a16="http://schemas.microsoft.com/office/drawing/2014/main" id="{E5C36B3B-14A9-F445-B074-A603231BB10F}"/>
              </a:ext>
            </a:extLst>
          </p:cNvPr>
          <p:cNvPicPr>
            <a:picLocks noChangeAspect="1"/>
          </p:cNvPicPr>
          <p:nvPr/>
        </p:nvPicPr>
        <p:blipFill>
          <a:blip r:embed="rId2"/>
          <a:stretch>
            <a:fillRect/>
          </a:stretch>
        </p:blipFill>
        <p:spPr>
          <a:xfrm>
            <a:off x="6411951" y="1348547"/>
            <a:ext cx="5099662" cy="4160906"/>
          </a:xfrm>
          <a:prstGeom prst="rect">
            <a:avLst/>
          </a:prstGeom>
        </p:spPr>
      </p:pic>
      <p:sp>
        <p:nvSpPr>
          <p:cNvPr id="5" name="Rectangle 4">
            <a:extLst>
              <a:ext uri="{FF2B5EF4-FFF2-40B4-BE49-F238E27FC236}">
                <a16:creationId xmlns:a16="http://schemas.microsoft.com/office/drawing/2014/main" id="{29D7B43A-05D9-884E-A52D-6B12AD54E957}"/>
              </a:ext>
            </a:extLst>
          </p:cNvPr>
          <p:cNvSpPr/>
          <p:nvPr/>
        </p:nvSpPr>
        <p:spPr>
          <a:xfrm>
            <a:off x="7742248" y="5641252"/>
            <a:ext cx="3769365" cy="369332"/>
          </a:xfrm>
          <a:prstGeom prst="rect">
            <a:avLst/>
          </a:prstGeom>
        </p:spPr>
        <p:txBody>
          <a:bodyPr wrap="none">
            <a:spAutoFit/>
          </a:bodyPr>
          <a:lstStyle/>
          <a:p>
            <a:r>
              <a:rPr lang="en-US" dirty="0"/>
              <a:t>Deng, Berg, Li, &amp; Fei-Fei, ECCV2010</a:t>
            </a:r>
          </a:p>
        </p:txBody>
      </p:sp>
    </p:spTree>
    <p:extLst>
      <p:ext uri="{BB962C8B-B14F-4D97-AF65-F5344CB8AC3E}">
        <p14:creationId xmlns:p14="http://schemas.microsoft.com/office/powerpoint/2010/main" val="1778292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B0AE43-0179-A44E-B7DA-CF465FC2B5F3}"/>
              </a:ext>
            </a:extLst>
          </p:cNvPr>
          <p:cNvSpPr/>
          <p:nvPr/>
        </p:nvSpPr>
        <p:spPr>
          <a:xfrm>
            <a:off x="2590800" y="776551"/>
            <a:ext cx="7010400" cy="4708981"/>
          </a:xfrm>
          <a:prstGeom prst="rect">
            <a:avLst/>
          </a:prstGeom>
        </p:spPr>
        <p:txBody>
          <a:bodyPr wrap="square">
            <a:spAutoFit/>
          </a:bodyPr>
          <a:lstStyle/>
          <a:p>
            <a:r>
              <a:rPr lang="en-US" sz="2000" dirty="0"/>
              <a:t>Li, Berg, and Deng authored five papers together based on the dataset, exploring how algorithms would interpret such vast amounts of data. The first paper would become a benchmark for how an algorithm would react to thousands of classes of images, the predecessor to the ImageNet competition.</a:t>
            </a:r>
          </a:p>
          <a:p>
            <a:endParaRPr lang="en-US" sz="2000" dirty="0"/>
          </a:p>
          <a:p>
            <a:r>
              <a:rPr lang="en-US" sz="2000" dirty="0"/>
              <a:t>“We realized to democratize this idea we needed to reach out further,” Li said. She approached a well-known image recognition competition in Europe called PASCAL VOC, which agreed to collaborate and co-brand their competition with ImageNet. The PASCAL challenge was a well-respected competition and dataset, but representative of the previous method of thinking. It only had 20 classes, compared to ImageNet’s 1,000.</a:t>
            </a:r>
          </a:p>
        </p:txBody>
      </p:sp>
    </p:spTree>
    <p:extLst>
      <p:ext uri="{BB962C8B-B14F-4D97-AF65-F5344CB8AC3E}">
        <p14:creationId xmlns:p14="http://schemas.microsoft.com/office/powerpoint/2010/main" val="67459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28FF3F-F822-FB47-BE7F-81A3E68EEA91}"/>
              </a:ext>
            </a:extLst>
          </p:cNvPr>
          <p:cNvPicPr>
            <a:picLocks noChangeAspect="1"/>
          </p:cNvPicPr>
          <p:nvPr/>
        </p:nvPicPr>
        <p:blipFill>
          <a:blip r:embed="rId2"/>
          <a:stretch>
            <a:fillRect/>
          </a:stretch>
        </p:blipFill>
        <p:spPr>
          <a:xfrm>
            <a:off x="3348832" y="337480"/>
            <a:ext cx="5494335" cy="4123007"/>
          </a:xfrm>
          <a:prstGeom prst="rect">
            <a:avLst/>
          </a:prstGeom>
        </p:spPr>
      </p:pic>
      <p:pic>
        <p:nvPicPr>
          <p:cNvPr id="3" name="Picture 2">
            <a:extLst>
              <a:ext uri="{FF2B5EF4-FFF2-40B4-BE49-F238E27FC236}">
                <a16:creationId xmlns:a16="http://schemas.microsoft.com/office/drawing/2014/main" id="{3590105B-5A76-A34D-A05B-57EC4629FBC9}"/>
              </a:ext>
            </a:extLst>
          </p:cNvPr>
          <p:cNvPicPr>
            <a:picLocks noChangeAspect="1"/>
          </p:cNvPicPr>
          <p:nvPr/>
        </p:nvPicPr>
        <p:blipFill>
          <a:blip r:embed="rId3"/>
          <a:stretch>
            <a:fillRect/>
          </a:stretch>
        </p:blipFill>
        <p:spPr>
          <a:xfrm>
            <a:off x="3348831" y="337480"/>
            <a:ext cx="5494336" cy="4116248"/>
          </a:xfrm>
          <a:prstGeom prst="rect">
            <a:avLst/>
          </a:prstGeom>
        </p:spPr>
      </p:pic>
      <p:pic>
        <p:nvPicPr>
          <p:cNvPr id="2" name="Picture 1">
            <a:extLst>
              <a:ext uri="{FF2B5EF4-FFF2-40B4-BE49-F238E27FC236}">
                <a16:creationId xmlns:a16="http://schemas.microsoft.com/office/drawing/2014/main" id="{74D255E0-984D-D84B-B5B3-72CBE41972ED}"/>
              </a:ext>
            </a:extLst>
          </p:cNvPr>
          <p:cNvPicPr>
            <a:picLocks noChangeAspect="1"/>
          </p:cNvPicPr>
          <p:nvPr/>
        </p:nvPicPr>
        <p:blipFill>
          <a:blip r:embed="rId4"/>
          <a:stretch>
            <a:fillRect/>
          </a:stretch>
        </p:blipFill>
        <p:spPr>
          <a:xfrm>
            <a:off x="2490206" y="4798706"/>
            <a:ext cx="7211587" cy="1290790"/>
          </a:xfrm>
          <a:prstGeom prst="rect">
            <a:avLst/>
          </a:prstGeom>
        </p:spPr>
      </p:pic>
    </p:spTree>
    <p:extLst>
      <p:ext uri="{BB962C8B-B14F-4D97-AF65-F5344CB8AC3E}">
        <p14:creationId xmlns:p14="http://schemas.microsoft.com/office/powerpoint/2010/main" val="3110412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157729-5F69-7C43-B91D-5B1C527CDFB1}"/>
              </a:ext>
            </a:extLst>
          </p:cNvPr>
          <p:cNvSpPr/>
          <p:nvPr/>
        </p:nvSpPr>
        <p:spPr>
          <a:xfrm>
            <a:off x="683941" y="1072288"/>
            <a:ext cx="4757854" cy="4708981"/>
          </a:xfrm>
          <a:prstGeom prst="rect">
            <a:avLst/>
          </a:prstGeom>
        </p:spPr>
        <p:txBody>
          <a:bodyPr wrap="square">
            <a:spAutoFit/>
          </a:bodyPr>
          <a:lstStyle/>
          <a:p>
            <a:r>
              <a:rPr lang="en-US" sz="2000" dirty="0"/>
              <a:t>Two years after the first ImageNet competition, in 2012, something even bigger happened. Indeed, if the artificial intelligence boom we see today could be attributed to a single event, it would be the announcement of the 2012 ImageNet challenge results.</a:t>
            </a:r>
          </a:p>
          <a:p>
            <a:endParaRPr lang="en-US" sz="2000" dirty="0"/>
          </a:p>
          <a:p>
            <a:r>
              <a:rPr lang="en-US" sz="2000" dirty="0"/>
              <a:t>Geoffrey Hinton, Ilya </a:t>
            </a:r>
            <a:r>
              <a:rPr lang="en-US" sz="2000" dirty="0" err="1"/>
              <a:t>Sutskever</a:t>
            </a:r>
            <a:r>
              <a:rPr lang="en-US" sz="2000" dirty="0"/>
              <a:t>, and Alex </a:t>
            </a:r>
            <a:r>
              <a:rPr lang="en-US" sz="2000" dirty="0" err="1"/>
              <a:t>Krizhevsky</a:t>
            </a:r>
            <a:r>
              <a:rPr lang="en-US" sz="2000" dirty="0"/>
              <a:t> submitted a deep convolutional neural network architecture called </a:t>
            </a:r>
            <a:r>
              <a:rPr lang="en-US" sz="2000" dirty="0" err="1"/>
              <a:t>AlexNet</a:t>
            </a:r>
            <a:r>
              <a:rPr lang="en-US" sz="2000" dirty="0"/>
              <a:t> which beat the field by a whopping 10.8 percentage point margin, which was 41% better than the next best.</a:t>
            </a:r>
          </a:p>
        </p:txBody>
      </p:sp>
      <p:pic>
        <p:nvPicPr>
          <p:cNvPr id="3" name="Picture 2">
            <a:extLst>
              <a:ext uri="{FF2B5EF4-FFF2-40B4-BE49-F238E27FC236}">
                <a16:creationId xmlns:a16="http://schemas.microsoft.com/office/drawing/2014/main" id="{5374762C-8A67-2441-8F6A-3A6F32D3572A}"/>
              </a:ext>
            </a:extLst>
          </p:cNvPr>
          <p:cNvPicPr>
            <a:picLocks noChangeAspect="1"/>
          </p:cNvPicPr>
          <p:nvPr/>
        </p:nvPicPr>
        <p:blipFill>
          <a:blip r:embed="rId2"/>
          <a:stretch>
            <a:fillRect/>
          </a:stretch>
        </p:blipFill>
        <p:spPr>
          <a:xfrm>
            <a:off x="5862492" y="514725"/>
            <a:ext cx="5805399" cy="3265537"/>
          </a:xfrm>
          <a:prstGeom prst="rect">
            <a:avLst/>
          </a:prstGeom>
        </p:spPr>
      </p:pic>
      <p:sp>
        <p:nvSpPr>
          <p:cNvPr id="4" name="Rectangle 3">
            <a:extLst>
              <a:ext uri="{FF2B5EF4-FFF2-40B4-BE49-F238E27FC236}">
                <a16:creationId xmlns:a16="http://schemas.microsoft.com/office/drawing/2014/main" id="{220B2F03-0DCF-804D-BB82-5EE40758DB68}"/>
              </a:ext>
            </a:extLst>
          </p:cNvPr>
          <p:cNvSpPr/>
          <p:nvPr/>
        </p:nvSpPr>
        <p:spPr>
          <a:xfrm>
            <a:off x="7030221" y="3970944"/>
            <a:ext cx="3749290" cy="1477328"/>
          </a:xfrm>
          <a:prstGeom prst="rect">
            <a:avLst/>
          </a:prstGeom>
        </p:spPr>
        <p:txBody>
          <a:bodyPr wrap="square">
            <a:spAutoFit/>
          </a:bodyPr>
          <a:lstStyle/>
          <a:p>
            <a:r>
              <a:rPr lang="en-US" b="1" dirty="0"/>
              <a:t>The data that transformed AI research—and possibly the world</a:t>
            </a:r>
          </a:p>
          <a:p>
            <a:endParaRPr lang="en-US" b="1" dirty="0"/>
          </a:p>
          <a:p>
            <a:r>
              <a:rPr lang="en-US" dirty="0"/>
              <a:t>By Dave </a:t>
            </a:r>
            <a:r>
              <a:rPr lang="en-US" dirty="0" err="1"/>
              <a:t>Gershgorn</a:t>
            </a:r>
            <a:endParaRPr lang="en-US" dirty="0"/>
          </a:p>
          <a:p>
            <a:r>
              <a:rPr lang="en-US" dirty="0"/>
              <a:t> July 26, 2017</a:t>
            </a:r>
          </a:p>
        </p:txBody>
      </p:sp>
    </p:spTree>
    <p:extLst>
      <p:ext uri="{BB962C8B-B14F-4D97-AF65-F5344CB8AC3E}">
        <p14:creationId xmlns:p14="http://schemas.microsoft.com/office/powerpoint/2010/main" val="3982440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30452-5CAA-7F44-9A37-D9BF5AC156FD}"/>
              </a:ext>
            </a:extLst>
          </p:cNvPr>
          <p:cNvPicPr>
            <a:picLocks noChangeAspect="1"/>
          </p:cNvPicPr>
          <p:nvPr/>
        </p:nvPicPr>
        <p:blipFill>
          <a:blip r:embed="rId2"/>
          <a:stretch>
            <a:fillRect/>
          </a:stretch>
        </p:blipFill>
        <p:spPr>
          <a:xfrm>
            <a:off x="3589020" y="45767"/>
            <a:ext cx="5314950" cy="6414106"/>
          </a:xfrm>
          <a:prstGeom prst="rect">
            <a:avLst/>
          </a:prstGeom>
        </p:spPr>
      </p:pic>
    </p:spTree>
    <p:extLst>
      <p:ext uri="{BB962C8B-B14F-4D97-AF65-F5344CB8AC3E}">
        <p14:creationId xmlns:p14="http://schemas.microsoft.com/office/powerpoint/2010/main" val="439502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E4C45E-B188-7D4B-AA8B-8B0396863E5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536903" y="178420"/>
            <a:ext cx="7443439" cy="3551876"/>
          </a:xfrm>
          <a:prstGeom prst="rect">
            <a:avLst/>
          </a:prstGeom>
        </p:spPr>
      </p:pic>
      <p:sp>
        <p:nvSpPr>
          <p:cNvPr id="3" name="Rectangle 2">
            <a:extLst>
              <a:ext uri="{FF2B5EF4-FFF2-40B4-BE49-F238E27FC236}">
                <a16:creationId xmlns:a16="http://schemas.microsoft.com/office/drawing/2014/main" id="{C8E3DF00-0490-494A-82BA-17AD431CE7E3}"/>
              </a:ext>
            </a:extLst>
          </p:cNvPr>
          <p:cNvSpPr/>
          <p:nvPr/>
        </p:nvSpPr>
        <p:spPr>
          <a:xfrm>
            <a:off x="690446" y="3836021"/>
            <a:ext cx="11136352" cy="2308324"/>
          </a:xfrm>
          <a:prstGeom prst="rect">
            <a:avLst/>
          </a:prstGeom>
        </p:spPr>
        <p:txBody>
          <a:bodyPr wrap="square">
            <a:spAutoFit/>
          </a:bodyPr>
          <a:lstStyle/>
          <a:p>
            <a:r>
              <a:rPr lang="en-US" sz="1600" b="1" dirty="0" err="1"/>
              <a:t>AlexNet</a:t>
            </a:r>
            <a:r>
              <a:rPr lang="en-US" sz="1600" dirty="0"/>
              <a:t> is the name of a convolutional neural network which has had a large impact on the field of machine learning, specifically in the application of deep learning to machine vision. It famously won the 2012 ImageNet LSVRC-2012 competition by a large margin (15.3% VS 26.2% (second place) error rates). </a:t>
            </a:r>
          </a:p>
          <a:p>
            <a:endParaRPr lang="en-US" sz="1600" dirty="0"/>
          </a:p>
          <a:p>
            <a:r>
              <a:rPr lang="en-US" sz="1600" dirty="0"/>
              <a:t>The network had a very similar architecture as </a:t>
            </a:r>
            <a:r>
              <a:rPr lang="en-US" sz="1600" dirty="0" err="1"/>
              <a:t>LeNet</a:t>
            </a:r>
            <a:r>
              <a:rPr lang="en-US" sz="1600" dirty="0"/>
              <a:t> by Yann </a:t>
            </a:r>
            <a:r>
              <a:rPr lang="en-US" sz="1600" dirty="0" err="1"/>
              <a:t>LeCun</a:t>
            </a:r>
            <a:r>
              <a:rPr lang="en-US" sz="1600" dirty="0"/>
              <a:t> et al but was deeper, with more filters per layer, and with stacked convolutional layers. It consisted of 11×11, 5×5,3×3, convolutions, max pooling, dropout, data augmentation, </a:t>
            </a:r>
            <a:r>
              <a:rPr lang="en-US" sz="1600" dirty="0" err="1"/>
              <a:t>ReLU</a:t>
            </a:r>
            <a:r>
              <a:rPr lang="en-US" sz="1600" dirty="0"/>
              <a:t> activations, SGD with momentum. It attached </a:t>
            </a:r>
            <a:r>
              <a:rPr lang="en-US" sz="1600" dirty="0" err="1"/>
              <a:t>ReLU</a:t>
            </a:r>
            <a:r>
              <a:rPr lang="en-US" sz="1600" dirty="0"/>
              <a:t> activations after every convolutional and fully-connected layer. </a:t>
            </a:r>
            <a:r>
              <a:rPr lang="en-US" sz="1600" dirty="0" err="1"/>
              <a:t>AlexNet</a:t>
            </a:r>
            <a:r>
              <a:rPr lang="en-US" sz="1600" dirty="0"/>
              <a:t> was trained for 6 days simultaneously on two Nvidia </a:t>
            </a:r>
            <a:r>
              <a:rPr lang="en-US" sz="1600" dirty="0" err="1"/>
              <a:t>Geforce</a:t>
            </a:r>
            <a:r>
              <a:rPr lang="en-US" sz="1600" dirty="0"/>
              <a:t> GTX 580 GPUs which is the reason for why their network is split into two pipelines.</a:t>
            </a:r>
          </a:p>
        </p:txBody>
      </p:sp>
    </p:spTree>
    <p:extLst>
      <p:ext uri="{BB962C8B-B14F-4D97-AF65-F5344CB8AC3E}">
        <p14:creationId xmlns:p14="http://schemas.microsoft.com/office/powerpoint/2010/main" val="3525723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After ImageNet</a:t>
            </a:r>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normAutofit/>
          </a:bodyPr>
          <a:lstStyle/>
          <a:p>
            <a:pPr marL="342900" indent="-342900">
              <a:buFont typeface="Arial" panose="020B0604020202020204" pitchFamily="34" charset="0"/>
              <a:buChar char="•"/>
            </a:pPr>
            <a:r>
              <a:rPr lang="en-US" sz="2800" dirty="0"/>
              <a:t>2017 was the final year of the ImageNet competition</a:t>
            </a:r>
          </a:p>
          <a:p>
            <a:pPr marL="342900" indent="-342900">
              <a:buFont typeface="Arial" panose="020B0604020202020204" pitchFamily="34" charset="0"/>
              <a:buChar char="•"/>
            </a:pPr>
            <a:r>
              <a:rPr lang="en-US" sz="2800" dirty="0"/>
              <a:t>Many people consider it to be “solved” – the error rate is now around 2%</a:t>
            </a:r>
          </a:p>
          <a:p>
            <a:pPr marL="342900" indent="-342900">
              <a:buFont typeface="Arial" panose="020B0604020202020204" pitchFamily="34" charset="0"/>
              <a:buChar char="•"/>
            </a:pPr>
            <a:r>
              <a:rPr lang="en-US" sz="2800" dirty="0"/>
              <a:t>ImageNet inspired many subsequent research efforts</a:t>
            </a:r>
          </a:p>
        </p:txBody>
      </p:sp>
    </p:spTree>
    <p:extLst>
      <p:ext uri="{BB962C8B-B14F-4D97-AF65-F5344CB8AC3E}">
        <p14:creationId xmlns:p14="http://schemas.microsoft.com/office/powerpoint/2010/main" val="2140349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754BEF3-4F25-47A9-B7D3-AC98074D27A8}"/>
              </a:ext>
            </a:extLst>
          </p:cNvPr>
          <p:cNvSpPr>
            <a:spLocks noGrp="1"/>
          </p:cNvSpPr>
          <p:nvPr>
            <p:ph type="title"/>
          </p:nvPr>
        </p:nvSpPr>
        <p:spPr>
          <a:xfrm>
            <a:off x="399674" y="365125"/>
            <a:ext cx="10515600" cy="772052"/>
          </a:xfrm>
        </p:spPr>
        <p:txBody>
          <a:bodyPr/>
          <a:lstStyle/>
          <a:p>
            <a:r>
              <a:rPr lang="en-US" dirty="0"/>
              <a:t>Representativeness of Datasets</a:t>
            </a:r>
          </a:p>
        </p:txBody>
      </p:sp>
      <p:pic>
        <p:nvPicPr>
          <p:cNvPr id="7" name="Content Placeholder 6">
            <a:extLst>
              <a:ext uri="{FF2B5EF4-FFF2-40B4-BE49-F238E27FC236}">
                <a16:creationId xmlns:a16="http://schemas.microsoft.com/office/drawing/2014/main" id="{4D3FA8A8-B48E-1C49-8858-46F56C883563}"/>
              </a:ext>
            </a:extLst>
          </p:cNvPr>
          <p:cNvPicPr>
            <a:picLocks noGrp="1" noChangeAspect="1"/>
          </p:cNvPicPr>
          <p:nvPr>
            <p:ph idx="1"/>
          </p:nvPr>
        </p:nvPicPr>
        <p:blipFill>
          <a:blip r:embed="rId3"/>
          <a:stretch>
            <a:fillRect/>
          </a:stretch>
        </p:blipFill>
        <p:spPr>
          <a:xfrm>
            <a:off x="1657350" y="1325880"/>
            <a:ext cx="7985812" cy="4847283"/>
          </a:xfrm>
        </p:spPr>
      </p:pic>
    </p:spTree>
    <p:extLst>
      <p:ext uri="{BB962C8B-B14F-4D97-AF65-F5344CB8AC3E}">
        <p14:creationId xmlns:p14="http://schemas.microsoft.com/office/powerpoint/2010/main" val="3784322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754BEF3-4F25-47A9-B7D3-AC98074D27A8}"/>
              </a:ext>
            </a:extLst>
          </p:cNvPr>
          <p:cNvSpPr>
            <a:spLocks noGrp="1"/>
          </p:cNvSpPr>
          <p:nvPr>
            <p:ph type="title"/>
          </p:nvPr>
        </p:nvSpPr>
        <p:spPr>
          <a:xfrm>
            <a:off x="399674" y="365125"/>
            <a:ext cx="10515600" cy="772052"/>
          </a:xfrm>
        </p:spPr>
        <p:txBody>
          <a:bodyPr/>
          <a:lstStyle/>
          <a:p>
            <a:r>
              <a:rPr lang="en-US" dirty="0"/>
              <a:t>Representativeness of Datasets</a:t>
            </a:r>
          </a:p>
        </p:txBody>
      </p:sp>
      <p:pic>
        <p:nvPicPr>
          <p:cNvPr id="4" name="Content Placeholder 3">
            <a:extLst>
              <a:ext uri="{FF2B5EF4-FFF2-40B4-BE49-F238E27FC236}">
                <a16:creationId xmlns:a16="http://schemas.microsoft.com/office/drawing/2014/main" id="{7C66D21A-2BF0-7F46-9DA7-FBDB061FA83A}"/>
              </a:ext>
            </a:extLst>
          </p:cNvPr>
          <p:cNvPicPr>
            <a:picLocks noGrp="1" noChangeAspect="1"/>
          </p:cNvPicPr>
          <p:nvPr>
            <p:ph idx="1"/>
          </p:nvPr>
        </p:nvPicPr>
        <p:blipFill>
          <a:blip r:embed="rId3"/>
          <a:stretch>
            <a:fillRect/>
          </a:stretch>
        </p:blipFill>
        <p:spPr>
          <a:xfrm>
            <a:off x="399673" y="1786934"/>
            <a:ext cx="10515600" cy="3917061"/>
          </a:xfrm>
          <a:noFill/>
        </p:spPr>
      </p:pic>
    </p:spTree>
    <p:extLst>
      <p:ext uri="{BB962C8B-B14F-4D97-AF65-F5344CB8AC3E}">
        <p14:creationId xmlns:p14="http://schemas.microsoft.com/office/powerpoint/2010/main" val="3097193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71A7-5BFD-F747-8CE3-E3C304C8F072}"/>
              </a:ext>
            </a:extLst>
          </p:cNvPr>
          <p:cNvSpPr>
            <a:spLocks noGrp="1"/>
          </p:cNvSpPr>
          <p:nvPr>
            <p:ph type="title"/>
          </p:nvPr>
        </p:nvSpPr>
        <p:spPr>
          <a:xfrm>
            <a:off x="399673" y="365125"/>
            <a:ext cx="10954127" cy="772052"/>
          </a:xfrm>
        </p:spPr>
        <p:txBody>
          <a:bodyPr anchor="ctr">
            <a:normAutofit/>
          </a:bodyPr>
          <a:lstStyle/>
          <a:p>
            <a:r>
              <a:rPr lang="en-US" dirty="0"/>
              <a:t>Representativeness of Datasets</a:t>
            </a:r>
          </a:p>
        </p:txBody>
      </p:sp>
      <p:pic>
        <p:nvPicPr>
          <p:cNvPr id="5" name="Content Placeholder 4">
            <a:extLst>
              <a:ext uri="{FF2B5EF4-FFF2-40B4-BE49-F238E27FC236}">
                <a16:creationId xmlns:a16="http://schemas.microsoft.com/office/drawing/2014/main" id="{E8648DD0-45D0-1444-BD6B-D89085F2DC2E}"/>
              </a:ext>
            </a:extLst>
          </p:cNvPr>
          <p:cNvPicPr>
            <a:picLocks noGrp="1" noChangeAspect="1"/>
          </p:cNvPicPr>
          <p:nvPr>
            <p:ph sz="half" idx="2"/>
          </p:nvPr>
        </p:nvPicPr>
        <p:blipFill>
          <a:blip r:embed="rId2"/>
          <a:stretch>
            <a:fillRect/>
          </a:stretch>
        </p:blipFill>
        <p:spPr>
          <a:xfrm>
            <a:off x="1577340" y="1137177"/>
            <a:ext cx="7953855" cy="5164302"/>
          </a:xfrm>
        </p:spPr>
      </p:pic>
    </p:spTree>
    <p:extLst>
      <p:ext uri="{BB962C8B-B14F-4D97-AF65-F5344CB8AC3E}">
        <p14:creationId xmlns:p14="http://schemas.microsoft.com/office/powerpoint/2010/main" val="3318810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71A7-5BFD-F747-8CE3-E3C304C8F072}"/>
              </a:ext>
            </a:extLst>
          </p:cNvPr>
          <p:cNvSpPr>
            <a:spLocks noGrp="1"/>
          </p:cNvSpPr>
          <p:nvPr>
            <p:ph type="title"/>
          </p:nvPr>
        </p:nvSpPr>
        <p:spPr>
          <a:xfrm>
            <a:off x="399673" y="365125"/>
            <a:ext cx="10954127" cy="772052"/>
          </a:xfrm>
        </p:spPr>
        <p:txBody>
          <a:bodyPr anchor="ctr">
            <a:normAutofit/>
          </a:bodyPr>
          <a:lstStyle/>
          <a:p>
            <a:r>
              <a:rPr lang="en-US" dirty="0"/>
              <a:t>Representativeness of Datasets</a:t>
            </a:r>
          </a:p>
        </p:txBody>
      </p:sp>
      <p:pic>
        <p:nvPicPr>
          <p:cNvPr id="8" name="Content Placeholder 3">
            <a:extLst>
              <a:ext uri="{FF2B5EF4-FFF2-40B4-BE49-F238E27FC236}">
                <a16:creationId xmlns:a16="http://schemas.microsoft.com/office/drawing/2014/main" id="{0D5A9FE1-7895-F24F-ADAF-94714F12D816}"/>
              </a:ext>
            </a:extLst>
          </p:cNvPr>
          <p:cNvPicPr>
            <a:picLocks noGrp="1" noChangeAspect="1"/>
          </p:cNvPicPr>
          <p:nvPr>
            <p:ph sz="half" idx="1"/>
          </p:nvPr>
        </p:nvPicPr>
        <p:blipFill rotWithShape="1">
          <a:blip r:embed="rId2">
            <a:extLst>
              <a:ext uri="{28A0092B-C50C-407E-A947-70E740481C1C}">
                <a14:useLocalDpi xmlns:a14="http://schemas.microsoft.com/office/drawing/2010/main"/>
              </a:ext>
            </a:extLst>
          </a:blip>
          <a:srcRect b="-2"/>
          <a:stretch/>
        </p:blipFill>
        <p:spPr>
          <a:xfrm>
            <a:off x="2552699" y="1254124"/>
            <a:ext cx="5897307" cy="4952365"/>
          </a:xfrm>
          <a:noFill/>
        </p:spPr>
      </p:pic>
    </p:spTree>
    <p:extLst>
      <p:ext uri="{BB962C8B-B14F-4D97-AF65-F5344CB8AC3E}">
        <p14:creationId xmlns:p14="http://schemas.microsoft.com/office/powerpoint/2010/main" val="1914641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5AE3-17D2-1C43-A646-544F15B24236}"/>
              </a:ext>
            </a:extLst>
          </p:cNvPr>
          <p:cNvSpPr>
            <a:spLocks noGrp="1"/>
          </p:cNvSpPr>
          <p:nvPr>
            <p:ph type="title"/>
          </p:nvPr>
        </p:nvSpPr>
        <p:spPr/>
        <p:txBody>
          <a:bodyPr/>
          <a:lstStyle/>
          <a:p>
            <a:r>
              <a:rPr lang="en-US"/>
              <a:t>This week’s </a:t>
            </a:r>
            <a:r>
              <a:rPr lang="en-US" dirty="0"/>
              <a:t>Homework: Become a Requester</a:t>
            </a:r>
          </a:p>
        </p:txBody>
      </p:sp>
      <p:pic>
        <p:nvPicPr>
          <p:cNvPr id="5" name="Picture 4">
            <a:extLst>
              <a:ext uri="{FF2B5EF4-FFF2-40B4-BE49-F238E27FC236}">
                <a16:creationId xmlns:a16="http://schemas.microsoft.com/office/drawing/2014/main" id="{688D803B-D667-0345-A279-4E474B316374}"/>
              </a:ext>
            </a:extLst>
          </p:cNvPr>
          <p:cNvPicPr>
            <a:picLocks noChangeAspect="1"/>
          </p:cNvPicPr>
          <p:nvPr/>
        </p:nvPicPr>
        <p:blipFill>
          <a:blip r:embed="rId2"/>
          <a:stretch>
            <a:fillRect/>
          </a:stretch>
        </p:blipFill>
        <p:spPr>
          <a:xfrm>
            <a:off x="0" y="1032229"/>
            <a:ext cx="12194134" cy="10040584"/>
          </a:xfrm>
          <a:prstGeom prst="rect">
            <a:avLst/>
          </a:prstGeom>
        </p:spPr>
      </p:pic>
    </p:spTree>
    <p:extLst>
      <p:ext uri="{BB962C8B-B14F-4D97-AF65-F5344CB8AC3E}">
        <p14:creationId xmlns:p14="http://schemas.microsoft.com/office/powerpoint/2010/main" val="157788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6A249-52F7-104B-88B5-D4C64E8B978F}"/>
              </a:ext>
            </a:extLst>
          </p:cNvPr>
          <p:cNvSpPr>
            <a:spLocks noGrp="1"/>
          </p:cNvSpPr>
          <p:nvPr>
            <p:ph type="title"/>
          </p:nvPr>
        </p:nvSpPr>
        <p:spPr/>
        <p:txBody>
          <a:bodyPr/>
          <a:lstStyle/>
          <a:p>
            <a:r>
              <a:rPr lang="en-US" dirty="0"/>
              <a:t>Next week’s HW: train a classifier</a:t>
            </a:r>
          </a:p>
        </p:txBody>
      </p:sp>
      <p:pic>
        <p:nvPicPr>
          <p:cNvPr id="7" name="Picture 6">
            <a:extLst>
              <a:ext uri="{FF2B5EF4-FFF2-40B4-BE49-F238E27FC236}">
                <a16:creationId xmlns:a16="http://schemas.microsoft.com/office/drawing/2014/main" id="{21446D07-C797-0246-951C-0C260377E7F9}"/>
              </a:ext>
            </a:extLst>
          </p:cNvPr>
          <p:cNvPicPr>
            <a:picLocks noChangeAspect="1"/>
          </p:cNvPicPr>
          <p:nvPr/>
        </p:nvPicPr>
        <p:blipFill>
          <a:blip r:embed="rId2"/>
          <a:stretch>
            <a:fillRect/>
          </a:stretch>
        </p:blipFill>
        <p:spPr>
          <a:xfrm>
            <a:off x="3067050" y="1108075"/>
            <a:ext cx="6057900" cy="5384800"/>
          </a:xfrm>
          <a:prstGeom prst="rect">
            <a:avLst/>
          </a:prstGeom>
        </p:spPr>
      </p:pic>
    </p:spTree>
    <p:extLst>
      <p:ext uri="{BB962C8B-B14F-4D97-AF65-F5344CB8AC3E}">
        <p14:creationId xmlns:p14="http://schemas.microsoft.com/office/powerpoint/2010/main" val="130152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Seeing AI 2016 Prototype - A Microsoft research project">
            <a:hlinkClick r:id="" action="ppaction://media"/>
            <a:extLst>
              <a:ext uri="{FF2B5EF4-FFF2-40B4-BE49-F238E27FC236}">
                <a16:creationId xmlns:a16="http://schemas.microsoft.com/office/drawing/2014/main" id="{22762642-FEDE-7D43-94FA-B82D7D847A62}"/>
              </a:ext>
            </a:extLst>
          </p:cNvPr>
          <p:cNvPicPr>
            <a:picLocks noRot="1" noChangeAspect="1"/>
          </p:cNvPicPr>
          <p:nvPr>
            <a:videoFile r:link="rId1"/>
          </p:nvPr>
        </p:nvPicPr>
        <p:blipFill>
          <a:blip r:embed="rId3"/>
          <a:stretch>
            <a:fillRect/>
          </a:stretch>
        </p:blipFill>
        <p:spPr>
          <a:xfrm>
            <a:off x="1469257" y="651679"/>
            <a:ext cx="9253486" cy="5228219"/>
          </a:xfrm>
          <a:prstGeom prst="rect">
            <a:avLst/>
          </a:prstGeom>
        </p:spPr>
      </p:pic>
    </p:spTree>
    <p:extLst>
      <p:ext uri="{BB962C8B-B14F-4D97-AF65-F5344CB8AC3E}">
        <p14:creationId xmlns:p14="http://schemas.microsoft.com/office/powerpoint/2010/main" val="203454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25441F-D3DB-1642-8446-6ED8C97A7388}"/>
              </a:ext>
            </a:extLst>
          </p:cNvPr>
          <p:cNvPicPr>
            <a:picLocks noChangeAspect="1"/>
          </p:cNvPicPr>
          <p:nvPr/>
        </p:nvPicPr>
        <p:blipFill>
          <a:blip r:embed="rId2"/>
          <a:stretch>
            <a:fillRect/>
          </a:stretch>
        </p:blipFill>
        <p:spPr>
          <a:xfrm>
            <a:off x="1625459" y="270090"/>
            <a:ext cx="8724286" cy="6210942"/>
          </a:xfrm>
          <a:prstGeom prst="rect">
            <a:avLst/>
          </a:prstGeom>
        </p:spPr>
      </p:pic>
      <p:sp>
        <p:nvSpPr>
          <p:cNvPr id="3" name="Rectangle 2">
            <a:extLst>
              <a:ext uri="{FF2B5EF4-FFF2-40B4-BE49-F238E27FC236}">
                <a16:creationId xmlns:a16="http://schemas.microsoft.com/office/drawing/2014/main" id="{5D7AF463-9531-CB4C-B183-3C3F2477825C}"/>
              </a:ext>
            </a:extLst>
          </p:cNvPr>
          <p:cNvSpPr/>
          <p:nvPr/>
        </p:nvSpPr>
        <p:spPr>
          <a:xfrm>
            <a:off x="8876371" y="1191407"/>
            <a:ext cx="1493756" cy="52717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086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89198D-6979-AF4F-8246-1009E615F657}"/>
              </a:ext>
            </a:extLst>
          </p:cNvPr>
          <p:cNvPicPr>
            <a:picLocks noChangeAspect="1"/>
          </p:cNvPicPr>
          <p:nvPr/>
        </p:nvPicPr>
        <p:blipFill>
          <a:blip r:embed="rId2"/>
          <a:stretch>
            <a:fillRect/>
          </a:stretch>
        </p:blipFill>
        <p:spPr>
          <a:xfrm>
            <a:off x="1620025" y="179788"/>
            <a:ext cx="8951949" cy="6142953"/>
          </a:xfrm>
          <a:prstGeom prst="rect">
            <a:avLst/>
          </a:prstGeom>
        </p:spPr>
      </p:pic>
    </p:spTree>
    <p:extLst>
      <p:ext uri="{BB962C8B-B14F-4D97-AF65-F5344CB8AC3E}">
        <p14:creationId xmlns:p14="http://schemas.microsoft.com/office/powerpoint/2010/main" val="146716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6FB675-F3D0-154D-A7D6-AF5089CF8AFA}"/>
              </a:ext>
            </a:extLst>
          </p:cNvPr>
          <p:cNvPicPr>
            <a:picLocks noChangeAspect="1"/>
          </p:cNvPicPr>
          <p:nvPr/>
        </p:nvPicPr>
        <p:blipFill>
          <a:blip r:embed="rId2"/>
          <a:stretch>
            <a:fillRect/>
          </a:stretch>
        </p:blipFill>
        <p:spPr>
          <a:xfrm>
            <a:off x="2675158" y="256452"/>
            <a:ext cx="6841684" cy="5252713"/>
          </a:xfrm>
          <a:prstGeom prst="rect">
            <a:avLst/>
          </a:prstGeom>
        </p:spPr>
      </p:pic>
      <p:sp>
        <p:nvSpPr>
          <p:cNvPr id="3" name="Rectangle 2">
            <a:extLst>
              <a:ext uri="{FF2B5EF4-FFF2-40B4-BE49-F238E27FC236}">
                <a16:creationId xmlns:a16="http://schemas.microsoft.com/office/drawing/2014/main" id="{DC728C42-C39E-CA4D-9F34-3EB0C45CF921}"/>
              </a:ext>
            </a:extLst>
          </p:cNvPr>
          <p:cNvSpPr/>
          <p:nvPr/>
        </p:nvSpPr>
        <p:spPr>
          <a:xfrm>
            <a:off x="2899317" y="5642981"/>
            <a:ext cx="6617525" cy="646331"/>
          </a:xfrm>
          <a:prstGeom prst="rect">
            <a:avLst/>
          </a:prstGeom>
        </p:spPr>
        <p:txBody>
          <a:bodyPr wrap="square">
            <a:spAutoFit/>
          </a:bodyPr>
          <a:lstStyle/>
          <a:p>
            <a:pPr algn="r"/>
            <a:r>
              <a:rPr lang="en-US" b="1" dirty="0"/>
              <a:t>The representation and matching of pictorial structures</a:t>
            </a:r>
            <a:r>
              <a:rPr lang="en-US" dirty="0"/>
              <a:t>,  </a:t>
            </a:r>
          </a:p>
          <a:p>
            <a:pPr algn="r"/>
            <a:r>
              <a:rPr lang="en-US" dirty="0" err="1"/>
              <a:t>Fischler</a:t>
            </a:r>
            <a:r>
              <a:rPr lang="en-US" dirty="0"/>
              <a:t> and </a:t>
            </a:r>
            <a:r>
              <a:rPr lang="en-US" dirty="0" err="1"/>
              <a:t>Elschlager</a:t>
            </a:r>
            <a:r>
              <a:rPr lang="en-US" dirty="0"/>
              <a:t>, 1973</a:t>
            </a:r>
          </a:p>
        </p:txBody>
      </p:sp>
    </p:spTree>
    <p:extLst>
      <p:ext uri="{BB962C8B-B14F-4D97-AF65-F5344CB8AC3E}">
        <p14:creationId xmlns:p14="http://schemas.microsoft.com/office/powerpoint/2010/main" val="2009345536"/>
      </p:ext>
    </p:extLst>
  </p:cSld>
  <p:clrMapOvr>
    <a:masterClrMapping/>
  </p:clrMapOvr>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TotalTime>
  <Words>1898</Words>
  <Application>Microsoft Macintosh PowerPoint</Application>
  <PresentationFormat>Widescreen</PresentationFormat>
  <Paragraphs>158</Paragraphs>
  <Slides>59</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Open Sans</vt:lpstr>
      <vt:lpstr>Open Sans SemiBold</vt:lpstr>
      <vt:lpstr>PT Serif</vt:lpstr>
      <vt:lpstr>Office Theme</vt:lpstr>
      <vt:lpstr>How Crowdsourcing Enabled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Datasets and Computer Vision</vt:lpstr>
      <vt:lpstr>PowerPoint Presentation</vt:lpstr>
      <vt:lpstr>PowerPoint Presentation</vt:lpstr>
      <vt:lpstr>PowerPoint Presentation</vt:lpstr>
      <vt:lpstr>What is</vt:lpstr>
      <vt:lpstr>PowerPoint Presentation</vt:lpstr>
      <vt:lpstr>PowerPoint Presentation</vt:lpstr>
      <vt:lpstr>PowerPoint Presentation</vt:lpstr>
      <vt:lpstr>PowerPoint Presentation</vt:lpstr>
      <vt:lpstr>Step 1: Collect Candidate Images from the Internet</vt:lpstr>
      <vt:lpstr>Step 1: Collect Candidate Images from the Internet</vt:lpstr>
      <vt:lpstr>Step 1: Collect Candidate Images from the Internet</vt:lpstr>
      <vt:lpstr>PowerPoint Presentation</vt:lpstr>
      <vt:lpstr>How long will it take?</vt:lpstr>
      <vt:lpstr>How long will it take?</vt:lpstr>
      <vt:lpstr>How long will it take?</vt:lpstr>
      <vt:lpstr>How long will it take?</vt:lpstr>
      <vt:lpstr>PowerPoint Presentation</vt:lpstr>
      <vt:lpstr>PowerPoint Presentation</vt:lpstr>
      <vt:lpstr>PowerPoint Presentation</vt:lpstr>
      <vt:lpstr>Enhancement 1</vt:lpstr>
      <vt:lpstr>Enhancement 2</vt:lpstr>
      <vt:lpstr>Definition Quiz</vt:lpstr>
      <vt:lpstr>Definition Quiz</vt:lpstr>
      <vt:lpstr>Enhancement 3</vt:lpstr>
      <vt:lpstr>PowerPoint Presentation</vt:lpstr>
      <vt:lpstr>MTurk Tracker</vt:lpstr>
      <vt:lpstr>U.S economy 2008 - 2010</vt:lpstr>
      <vt:lpstr>Accuracy</vt:lpstr>
      <vt:lpstr>Diversity</vt:lpstr>
      <vt:lpstr>Diversity</vt:lpstr>
      <vt:lpstr>Comparison among free datasets</vt:lpstr>
      <vt:lpstr>Scale</vt:lpstr>
      <vt:lpstr>What does classifying more than 10,000 image categories tell us?</vt:lpstr>
      <vt:lpstr>Size matters</vt:lpstr>
      <vt:lpstr>PowerPoint Presentation</vt:lpstr>
      <vt:lpstr>PowerPoint Presentation</vt:lpstr>
      <vt:lpstr>PowerPoint Presentation</vt:lpstr>
      <vt:lpstr>PowerPoint Presentation</vt:lpstr>
      <vt:lpstr>After ImageNet</vt:lpstr>
      <vt:lpstr>Representativeness of Datasets</vt:lpstr>
      <vt:lpstr>Representativeness of Datasets</vt:lpstr>
      <vt:lpstr>Representativeness of Datasets</vt:lpstr>
      <vt:lpstr>Representativeness of Datasets</vt:lpstr>
      <vt:lpstr>This week’s Homework: Become a Requester</vt:lpstr>
      <vt:lpstr>Next week’s HW: train a classifier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Crowdsourcing Enabled Computer Vision </dc:title>
  <dc:creator>Zach Li</dc:creator>
  <cp:lastModifiedBy>Callison-Burch, Christopher</cp:lastModifiedBy>
  <cp:revision>23</cp:revision>
  <dcterms:created xsi:type="dcterms:W3CDTF">2021-02-05T19:22:36Z</dcterms:created>
  <dcterms:modified xsi:type="dcterms:W3CDTF">2024-09-10T19:49:17Z</dcterms:modified>
</cp:coreProperties>
</file>